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DqQc2kiVDzOAps91b1rU8g&amp;r=0&amp;pid=OfficeInsert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34" r:id="rId3"/>
    <p:sldId id="335" r:id="rId4"/>
    <p:sldId id="379" r:id="rId5"/>
    <p:sldId id="336" r:id="rId6"/>
    <p:sldId id="362" r:id="rId7"/>
    <p:sldId id="369" r:id="rId8"/>
    <p:sldId id="370" r:id="rId9"/>
    <p:sldId id="361" r:id="rId10"/>
    <p:sldId id="378" r:id="rId11"/>
    <p:sldId id="337" r:id="rId12"/>
    <p:sldId id="338" r:id="rId13"/>
    <p:sldId id="363" r:id="rId14"/>
    <p:sldId id="339" r:id="rId15"/>
    <p:sldId id="364" r:id="rId16"/>
    <p:sldId id="340" r:id="rId17"/>
    <p:sldId id="365" r:id="rId18"/>
    <p:sldId id="341" r:id="rId19"/>
    <p:sldId id="366" r:id="rId20"/>
    <p:sldId id="342" r:id="rId21"/>
    <p:sldId id="367" r:id="rId22"/>
    <p:sldId id="343" r:id="rId23"/>
    <p:sldId id="368" r:id="rId24"/>
    <p:sldId id="344" r:id="rId25"/>
    <p:sldId id="371" r:id="rId26"/>
    <p:sldId id="346" r:id="rId27"/>
    <p:sldId id="372" r:id="rId28"/>
    <p:sldId id="347" r:id="rId29"/>
    <p:sldId id="373" r:id="rId30"/>
    <p:sldId id="348" r:id="rId31"/>
    <p:sldId id="349" r:id="rId32"/>
    <p:sldId id="374" r:id="rId33"/>
    <p:sldId id="350" r:id="rId34"/>
    <p:sldId id="375" r:id="rId35"/>
    <p:sldId id="376" r:id="rId36"/>
    <p:sldId id="377" r:id="rId37"/>
    <p:sldId id="380" r:id="rId38"/>
    <p:sldId id="381" r:id="rId39"/>
    <p:sldId id="38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0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3652"/>
  </p:normalViewPr>
  <p:slideViewPr>
    <p:cSldViewPr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239A3-9B9B-6F42-9E50-1FC871418F2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420AF-C7A5-C544-92B2-F073B4D95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971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9624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rot="10800000">
            <a:off x="7543800" y="0"/>
            <a:ext cx="1600200" cy="365760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 userDrawn="1"/>
        </p:nvSpPr>
        <p:spPr>
          <a:xfrm rot="5400000" flipV="1">
            <a:off x="4343400" y="-3200400"/>
            <a:ext cx="1600200" cy="8001000"/>
          </a:xfrm>
          <a:prstGeom prst="rtTriangle">
            <a:avLst/>
          </a:prstGeom>
          <a:solidFill>
            <a:srgbClr val="00B0F0">
              <a:alpha val="39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6659883"/>
            <a:ext cx="3581400" cy="19811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562600" y="6659883"/>
            <a:ext cx="3581400" cy="1981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3581400" y="6659880"/>
            <a:ext cx="1981200" cy="1981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853"/>
            <a:ext cx="2362200" cy="10350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ave 13"/>
          <p:cNvSpPr/>
          <p:nvPr userDrawn="1"/>
        </p:nvSpPr>
        <p:spPr>
          <a:xfrm>
            <a:off x="0" y="5943600"/>
            <a:ext cx="9144000" cy="914400"/>
          </a:xfrm>
          <a:prstGeom prst="wave">
            <a:avLst/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0"/>
            <a:ext cx="3810000" cy="152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8153400" y="0"/>
            <a:ext cx="990600" cy="152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3810000" y="0"/>
            <a:ext cx="434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/>
          <p:cNvSpPr/>
          <p:nvPr userDrawn="1"/>
        </p:nvSpPr>
        <p:spPr>
          <a:xfrm rot="10800000">
            <a:off x="0" y="6477000"/>
            <a:ext cx="9144000" cy="381000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5343670"/>
            <a:ext cx="1905000" cy="8347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E541C-3A92-4D86-B7AA-79017BCD2901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578BB-B6CE-46CD-9942-37202238D1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&amp;ehk=DqQc2kiVDzOAps91b1rU8g&amp;r=0&amp;pid=OfficeInsert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inalab.co.i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828800"/>
            <a:ext cx="8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 err="1">
                <a:solidFill>
                  <a:srgbClr val="0070C0"/>
                </a:solidFill>
              </a:rPr>
              <a:t>Understanding</a:t>
            </a:r>
            <a:r>
              <a:rPr lang="id-ID" sz="4000" b="1" dirty="0">
                <a:solidFill>
                  <a:srgbClr val="0070C0"/>
                </a:solidFill>
              </a:rPr>
              <a:t> OSPF LSA in </a:t>
            </a:r>
            <a:r>
              <a:rPr lang="id-ID" sz="4000" b="1" dirty="0" err="1">
                <a:solidFill>
                  <a:srgbClr val="0070C0"/>
                </a:solidFill>
              </a:rPr>
              <a:t>RouterOS</a:t>
            </a:r>
            <a:endParaRPr lang="en-US" sz="4000" b="1" dirty="0">
              <a:solidFill>
                <a:srgbClr val="0070C0"/>
              </a:solidFill>
            </a:endParaRPr>
          </a:p>
          <a:p>
            <a:pPr algn="ctr"/>
            <a:endParaRPr lang="id-ID" sz="4000" b="1" dirty="0">
              <a:solidFill>
                <a:srgbClr val="0070C0"/>
              </a:solidFill>
            </a:endParaRPr>
          </a:p>
          <a:p>
            <a:pPr algn="ctr"/>
            <a:r>
              <a:rPr lang="id-ID" sz="4000" b="1" dirty="0">
                <a:solidFill>
                  <a:srgbClr val="0070C0"/>
                </a:solidFill>
              </a:rPr>
              <a:t>MUM LAOS</a:t>
            </a:r>
            <a:endParaRPr lang="en-US" sz="4000" b="1" dirty="0">
              <a:solidFill>
                <a:srgbClr val="0070C0"/>
              </a:solidFill>
            </a:endParaRPr>
          </a:p>
          <a:p>
            <a:pPr algn="ctr"/>
            <a:r>
              <a:rPr lang="id-ID" sz="2400" b="1" dirty="0">
                <a:solidFill>
                  <a:srgbClr val="0070C0"/>
                </a:solidFill>
              </a:rPr>
              <a:t>May 8th, 2017, Vientiane, Laos</a:t>
            </a:r>
            <a:endParaRPr lang="en-US" sz="2400" b="1" dirty="0">
              <a:solidFill>
                <a:srgbClr val="0070C0"/>
              </a:solidFill>
            </a:endParaRPr>
          </a:p>
          <a:p>
            <a:pPr algn="ctr"/>
            <a:endParaRPr lang="en-US" sz="4000" b="1" dirty="0">
              <a:solidFill>
                <a:srgbClr val="0070C0"/>
              </a:solidFill>
            </a:endParaRPr>
          </a:p>
          <a:p>
            <a:pPr algn="ctr"/>
            <a:r>
              <a:rPr lang="id-ID" sz="4000" b="1" dirty="0">
                <a:solidFill>
                  <a:srgbClr val="0070C0"/>
                </a:solidFill>
              </a:rPr>
              <a:t>Ziad Sobri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Neighbor</a:t>
            </a:r>
            <a:r>
              <a:rPr lang="id-ID" dirty="0"/>
              <a:t> State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8229600" cy="4052731"/>
          </a:xfrm>
        </p:spPr>
      </p:pic>
      <p:sp>
        <p:nvSpPr>
          <p:cNvPr id="7" name="TextBox 6"/>
          <p:cNvSpPr txBox="1"/>
          <p:nvPr/>
        </p:nvSpPr>
        <p:spPr>
          <a:xfrm>
            <a:off x="990600" y="5715000"/>
            <a:ext cx="6264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 err="1"/>
              <a:t>Source</a:t>
            </a:r>
            <a:r>
              <a:rPr lang="id-ID" sz="1200" dirty="0"/>
              <a:t> : https://wiki.mikrotik.com/index.php?title=Manual:Routing/OSPF&amp;redirect=no#Neighbor</a:t>
            </a:r>
          </a:p>
        </p:txBody>
      </p:sp>
    </p:spTree>
    <p:extLst>
      <p:ext uri="{BB962C8B-B14F-4D97-AF65-F5344CB8AC3E}">
        <p14:creationId xmlns:p14="http://schemas.microsoft.com/office/powerpoint/2010/main" val="1831931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Link State </a:t>
            </a:r>
            <a:r>
              <a:rPr lang="id-ID" dirty="0" err="1"/>
              <a:t>Advertisements</a:t>
            </a:r>
            <a:r>
              <a:rPr lang="id-ID" dirty="0"/>
              <a:t> (LSA)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Communication</a:t>
            </a:r>
            <a:r>
              <a:rPr lang="id-ID" dirty="0"/>
              <a:t> </a:t>
            </a:r>
            <a:r>
              <a:rPr lang="id-ID" dirty="0" err="1"/>
              <a:t>means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exchange</a:t>
            </a:r>
            <a:r>
              <a:rPr lang="id-ID" dirty="0"/>
              <a:t> </a:t>
            </a:r>
            <a:r>
              <a:rPr lang="id-ID" dirty="0" err="1"/>
              <a:t>between</a:t>
            </a:r>
            <a:r>
              <a:rPr lang="id-ID" dirty="0"/>
              <a:t> </a:t>
            </a:r>
            <a:r>
              <a:rPr lang="id-ID" dirty="0" err="1"/>
              <a:t>routers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runs</a:t>
            </a:r>
            <a:r>
              <a:rPr lang="id-ID" dirty="0"/>
              <a:t> </a:t>
            </a:r>
            <a:r>
              <a:rPr lang="id-ID" dirty="0" err="1"/>
              <a:t>same</a:t>
            </a:r>
            <a:r>
              <a:rPr lang="id-ID" dirty="0"/>
              <a:t> OSPF </a:t>
            </a:r>
            <a:r>
              <a:rPr lang="id-ID" dirty="0" err="1"/>
              <a:t>protocol</a:t>
            </a:r>
            <a:endParaRPr lang="id-ID" dirty="0"/>
          </a:p>
          <a:p>
            <a:r>
              <a:rPr lang="id-ID" dirty="0"/>
              <a:t>Has </a:t>
            </a:r>
            <a:r>
              <a:rPr lang="id-ID" dirty="0" err="1"/>
              <a:t>several</a:t>
            </a:r>
            <a:r>
              <a:rPr lang="id-ID" dirty="0"/>
              <a:t> </a:t>
            </a:r>
            <a:r>
              <a:rPr lang="id-ID" dirty="0" err="1"/>
              <a:t>types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LSA</a:t>
            </a:r>
          </a:p>
          <a:p>
            <a:r>
              <a:rPr lang="id-ID" dirty="0" err="1"/>
              <a:t>Every</a:t>
            </a:r>
            <a:r>
              <a:rPr lang="id-ID" dirty="0"/>
              <a:t> LSA </a:t>
            </a:r>
            <a:r>
              <a:rPr lang="id-ID" dirty="0" err="1"/>
              <a:t>like</a:t>
            </a:r>
            <a:r>
              <a:rPr lang="id-ID" dirty="0"/>
              <a:t> a </a:t>
            </a:r>
            <a:r>
              <a:rPr lang="id-ID" dirty="0" err="1"/>
              <a:t>piece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jigsaw</a:t>
            </a:r>
            <a:r>
              <a:rPr lang="id-ID" dirty="0"/>
              <a:t> </a:t>
            </a:r>
            <a:r>
              <a:rPr lang="id-ID" dirty="0" err="1"/>
              <a:t>puzzles</a:t>
            </a:r>
            <a:endParaRPr lang="id-ID" dirty="0"/>
          </a:p>
          <a:p>
            <a:r>
              <a:rPr lang="id-ID" dirty="0" err="1"/>
              <a:t>Together</a:t>
            </a:r>
            <a:r>
              <a:rPr lang="id-ID" dirty="0"/>
              <a:t>, </a:t>
            </a:r>
            <a:r>
              <a:rPr lang="id-ID" dirty="0" err="1"/>
              <a:t>all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LSA </a:t>
            </a:r>
            <a:r>
              <a:rPr lang="id-ID" dirty="0" err="1"/>
              <a:t>types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provide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full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help</a:t>
            </a:r>
            <a:r>
              <a:rPr lang="id-ID" dirty="0"/>
              <a:t> </a:t>
            </a:r>
            <a:r>
              <a:rPr lang="id-ID" dirty="0" err="1"/>
              <a:t>routers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choose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best-path</a:t>
            </a:r>
            <a:r>
              <a:rPr lang="id-ID" dirty="0"/>
              <a:t> </a:t>
            </a:r>
            <a:r>
              <a:rPr lang="id-ID" dirty="0" err="1"/>
              <a:t>routes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7446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1 (</a:t>
            </a:r>
            <a:r>
              <a:rPr lang="id-ID" dirty="0" err="1"/>
              <a:t>Router</a:t>
            </a:r>
            <a:r>
              <a:rPr lang="id-ID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</a:t>
            </a:r>
            <a:r>
              <a:rPr lang="id-ID" dirty="0" err="1"/>
              <a:t>every</a:t>
            </a:r>
            <a:r>
              <a:rPr lang="id-ID" dirty="0"/>
              <a:t> </a:t>
            </a:r>
            <a:r>
              <a:rPr lang="id-ID" dirty="0" err="1"/>
              <a:t>router</a:t>
            </a:r>
            <a:endParaRPr lang="id-ID" dirty="0"/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each</a:t>
            </a:r>
            <a:r>
              <a:rPr lang="id-ID" dirty="0"/>
              <a:t> </a:t>
            </a:r>
            <a:r>
              <a:rPr lang="id-ID" dirty="0" err="1"/>
              <a:t>link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belongs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area</a:t>
            </a:r>
          </a:p>
          <a:p>
            <a:r>
              <a:rPr lang="id-ID" dirty="0"/>
              <a:t>Link 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</a:t>
            </a:r>
            <a:r>
              <a:rPr lang="id-ID" dirty="0" err="1"/>
              <a:t>id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it</a:t>
            </a:r>
            <a:endParaRPr lang="id-ID" dirty="0"/>
          </a:p>
          <a:p>
            <a:r>
              <a:rPr lang="id-ID" dirty="0" err="1"/>
              <a:t>Stays</a:t>
            </a:r>
            <a:r>
              <a:rPr lang="id-ID" dirty="0"/>
              <a:t> </a:t>
            </a:r>
            <a:r>
              <a:rPr lang="id-ID" dirty="0" err="1"/>
              <a:t>within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area</a:t>
            </a:r>
          </a:p>
        </p:txBody>
      </p:sp>
    </p:spTree>
    <p:extLst>
      <p:ext uri="{BB962C8B-B14F-4D97-AF65-F5344CB8AC3E}">
        <p14:creationId xmlns:p14="http://schemas.microsoft.com/office/powerpoint/2010/main" val="3351414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1 (</a:t>
            </a:r>
            <a:r>
              <a:rPr lang="id-ID" dirty="0" err="1"/>
              <a:t>Router</a:t>
            </a:r>
            <a:r>
              <a:rPr lang="id-ID" dirty="0"/>
              <a:t>)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07" y="1676400"/>
            <a:ext cx="6688786" cy="3310196"/>
          </a:xfrm>
        </p:spPr>
      </p:pic>
    </p:spTree>
    <p:extLst>
      <p:ext uri="{BB962C8B-B14F-4D97-AF65-F5344CB8AC3E}">
        <p14:creationId xmlns:p14="http://schemas.microsoft.com/office/powerpoint/2010/main" val="118953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2 (Network)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</a:t>
            </a:r>
            <a:r>
              <a:rPr lang="id-ID" dirty="0" err="1"/>
              <a:t>Designated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(DR)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multiaccess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(NBMA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Broadcast</a:t>
            </a:r>
            <a:r>
              <a:rPr lang="id-ID" dirty="0"/>
              <a:t>)</a:t>
            </a:r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describe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routers</a:t>
            </a:r>
            <a:r>
              <a:rPr lang="id-ID" dirty="0"/>
              <a:t> </a:t>
            </a:r>
            <a:r>
              <a:rPr lang="id-ID" dirty="0" err="1"/>
              <a:t>connected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segment</a:t>
            </a:r>
            <a:endParaRPr lang="id-ID" dirty="0"/>
          </a:p>
          <a:p>
            <a:r>
              <a:rPr lang="id-ID" dirty="0"/>
              <a:t>Link 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ip</a:t>
            </a:r>
            <a:r>
              <a:rPr lang="id-ID" dirty="0"/>
              <a:t> </a:t>
            </a:r>
            <a:r>
              <a:rPr lang="id-ID" dirty="0" err="1"/>
              <a:t>address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DR </a:t>
            </a:r>
            <a:r>
              <a:rPr lang="id-ID" dirty="0" err="1"/>
              <a:t>which</a:t>
            </a:r>
            <a:r>
              <a:rPr lang="id-ID" dirty="0"/>
              <a:t> </a:t>
            </a:r>
            <a:r>
              <a:rPr lang="id-ID" dirty="0" err="1"/>
              <a:t>describe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segment</a:t>
            </a:r>
            <a:endParaRPr lang="id-ID" dirty="0"/>
          </a:p>
          <a:p>
            <a:r>
              <a:rPr lang="id-ID" dirty="0" err="1"/>
              <a:t>Stays</a:t>
            </a:r>
            <a:r>
              <a:rPr lang="id-ID" dirty="0"/>
              <a:t> </a:t>
            </a:r>
            <a:r>
              <a:rPr lang="id-ID" dirty="0" err="1"/>
              <a:t>within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area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8411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2 (Network)</a:t>
            </a: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43" y="1402398"/>
            <a:ext cx="7941714" cy="4429686"/>
          </a:xfrm>
        </p:spPr>
      </p:pic>
      <p:sp>
        <p:nvSpPr>
          <p:cNvPr id="14" name="Arrow: Right 13"/>
          <p:cNvSpPr/>
          <p:nvPr/>
        </p:nvSpPr>
        <p:spPr>
          <a:xfrm rot="7993142">
            <a:off x="3067657" y="3001346"/>
            <a:ext cx="1219200" cy="264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321575">
            <a:off x="4913133" y="2620440"/>
            <a:ext cx="859611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79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3 (</a:t>
            </a:r>
            <a:r>
              <a:rPr lang="id-ID" dirty="0" err="1"/>
              <a:t>Summary</a:t>
            </a:r>
            <a:r>
              <a:rPr lang="id-ID" dirty="0"/>
              <a:t> Network)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Area Border </a:t>
            </a:r>
            <a:r>
              <a:rPr lang="id-ID" dirty="0" err="1"/>
              <a:t>Router</a:t>
            </a:r>
            <a:r>
              <a:rPr lang="id-ID" dirty="0"/>
              <a:t> (ABR)</a:t>
            </a:r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networks</a:t>
            </a:r>
            <a:r>
              <a:rPr lang="id-ID" dirty="0"/>
              <a:t> in </a:t>
            </a:r>
            <a:r>
              <a:rPr lang="id-ID" dirty="0" err="1"/>
              <a:t>an</a:t>
            </a:r>
            <a:r>
              <a:rPr lang="id-ID" dirty="0"/>
              <a:t> area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areas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</a:t>
            </a:r>
            <a:r>
              <a:rPr lang="id-ID" dirty="0" err="1"/>
              <a:t>Autonomous</a:t>
            </a:r>
            <a:r>
              <a:rPr lang="id-ID" dirty="0"/>
              <a:t> System (AS)</a:t>
            </a:r>
          </a:p>
          <a:p>
            <a:r>
              <a:rPr lang="id-ID" dirty="0"/>
              <a:t>Link-</a:t>
            </a:r>
            <a:r>
              <a:rPr lang="id-ID" dirty="0" err="1"/>
              <a:t>state</a:t>
            </a:r>
            <a:r>
              <a:rPr lang="id-ID" dirty="0"/>
              <a:t> 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number</a:t>
            </a:r>
            <a:r>
              <a:rPr lang="id-ID" dirty="0"/>
              <a:t> </a:t>
            </a:r>
            <a:r>
              <a:rPr lang="id-ID" dirty="0" err="1"/>
              <a:t>advertised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6296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3 (</a:t>
            </a:r>
            <a:r>
              <a:rPr lang="id-ID" dirty="0" err="1"/>
              <a:t>Summary</a:t>
            </a:r>
            <a:r>
              <a:rPr lang="id-ID" dirty="0"/>
              <a:t> Network)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68" y="2153926"/>
            <a:ext cx="8229600" cy="2344694"/>
          </a:xfrm>
        </p:spPr>
      </p:pic>
      <p:sp>
        <p:nvSpPr>
          <p:cNvPr id="6" name="Arrow: Right 5"/>
          <p:cNvSpPr/>
          <p:nvPr/>
        </p:nvSpPr>
        <p:spPr>
          <a:xfrm>
            <a:off x="1447800" y="4554494"/>
            <a:ext cx="1828800" cy="3223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4554494"/>
            <a:ext cx="1859441" cy="3840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241" y="4498620"/>
            <a:ext cx="1859441" cy="3840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0" y="5257800"/>
            <a:ext cx="1565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1 &amp;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33141" y="5205644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92138" y="5205644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529041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4 (</a:t>
            </a:r>
            <a:r>
              <a:rPr lang="id-ID" dirty="0" err="1"/>
              <a:t>Summary</a:t>
            </a:r>
            <a:r>
              <a:rPr lang="id-ID" dirty="0"/>
              <a:t>-ASBR)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ABR</a:t>
            </a:r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Autonomous</a:t>
            </a:r>
            <a:r>
              <a:rPr lang="id-ID" dirty="0"/>
              <a:t> System </a:t>
            </a:r>
            <a:r>
              <a:rPr lang="id-ID" dirty="0" err="1"/>
              <a:t>Boundary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(ASBR) in </a:t>
            </a:r>
            <a:r>
              <a:rPr lang="id-ID" dirty="0" err="1"/>
              <a:t>an</a:t>
            </a:r>
            <a:r>
              <a:rPr lang="id-ID" dirty="0"/>
              <a:t> area</a:t>
            </a:r>
          </a:p>
          <a:p>
            <a:r>
              <a:rPr lang="id-ID" dirty="0"/>
              <a:t>Link-ID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router-id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ASBR</a:t>
            </a:r>
          </a:p>
          <a:p>
            <a:r>
              <a:rPr lang="id-ID" dirty="0" err="1"/>
              <a:t>Flooded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rest</a:t>
            </a:r>
            <a:r>
              <a:rPr lang="id-ID" dirty="0"/>
              <a:t> area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AS, </a:t>
            </a:r>
            <a:r>
              <a:rPr lang="id-ID" dirty="0" err="1"/>
              <a:t>excluded</a:t>
            </a:r>
            <a:r>
              <a:rPr lang="id-ID" dirty="0"/>
              <a:t> </a:t>
            </a:r>
            <a:r>
              <a:rPr lang="id-ID" dirty="0" err="1"/>
              <a:t>stub</a:t>
            </a:r>
            <a:r>
              <a:rPr lang="id-ID" dirty="0"/>
              <a:t> area </a:t>
            </a:r>
          </a:p>
        </p:txBody>
      </p:sp>
    </p:spTree>
    <p:extLst>
      <p:ext uri="{BB962C8B-B14F-4D97-AF65-F5344CB8AC3E}">
        <p14:creationId xmlns:p14="http://schemas.microsoft.com/office/powerpoint/2010/main" val="3633741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4 (</a:t>
            </a:r>
            <a:r>
              <a:rPr lang="id-ID" dirty="0" err="1"/>
              <a:t>Summary</a:t>
            </a:r>
            <a:r>
              <a:rPr lang="id-ID" dirty="0"/>
              <a:t>-ASBR)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0375"/>
            <a:ext cx="8229600" cy="2825613"/>
          </a:xfrm>
        </p:spPr>
      </p:pic>
      <p:sp>
        <p:nvSpPr>
          <p:cNvPr id="6" name="Arrow: Right 5"/>
          <p:cNvSpPr/>
          <p:nvPr/>
        </p:nvSpPr>
        <p:spPr>
          <a:xfrm>
            <a:off x="1981200" y="4572000"/>
            <a:ext cx="1676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572000"/>
            <a:ext cx="1707028" cy="292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9978" y="4536446"/>
            <a:ext cx="1707028" cy="2926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81200" y="5181600"/>
            <a:ext cx="11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67200" y="5181600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0669" y="5153025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400799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Presenter</a:t>
            </a:r>
            <a:r>
              <a:rPr lang="id-ID" dirty="0"/>
              <a:t> :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N a m e		: Ziad Sobri</a:t>
            </a:r>
          </a:p>
          <a:p>
            <a:r>
              <a:rPr lang="id-ID" dirty="0" err="1"/>
              <a:t>Nationality</a:t>
            </a:r>
            <a:r>
              <a:rPr lang="id-ID" dirty="0"/>
              <a:t>	: Indonesia</a:t>
            </a:r>
          </a:p>
          <a:p>
            <a:r>
              <a:rPr lang="id-ID" dirty="0" err="1"/>
              <a:t>Current</a:t>
            </a:r>
            <a:r>
              <a:rPr lang="id-ID" dirty="0"/>
              <a:t> </a:t>
            </a:r>
            <a:r>
              <a:rPr lang="id-ID" dirty="0" err="1"/>
              <a:t>Jobs</a:t>
            </a:r>
            <a:r>
              <a:rPr lang="id-ID" dirty="0"/>
              <a:t> 	:</a:t>
            </a:r>
          </a:p>
          <a:p>
            <a:pPr lvl="1"/>
            <a:r>
              <a:rPr lang="id-ID" dirty="0"/>
              <a:t>MikroTik </a:t>
            </a:r>
            <a:r>
              <a:rPr lang="id-ID" dirty="0" err="1"/>
              <a:t>Certified</a:t>
            </a:r>
            <a:r>
              <a:rPr lang="id-ID" dirty="0"/>
              <a:t> </a:t>
            </a:r>
            <a:r>
              <a:rPr lang="id-ID" dirty="0" err="1"/>
              <a:t>Trainer</a:t>
            </a:r>
            <a:r>
              <a:rPr lang="id-ID" dirty="0"/>
              <a:t> #TR0223 (</a:t>
            </a:r>
            <a:r>
              <a:rPr lang="id-ID" dirty="0" err="1"/>
              <a:t>since</a:t>
            </a:r>
            <a:r>
              <a:rPr lang="id-ID" dirty="0"/>
              <a:t> 2014) in INALAB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training</a:t>
            </a:r>
            <a:r>
              <a:rPr lang="id-ID" dirty="0"/>
              <a:t> </a:t>
            </a:r>
            <a:r>
              <a:rPr lang="id-ID" dirty="0" err="1"/>
              <a:t>centers</a:t>
            </a:r>
            <a:r>
              <a:rPr lang="id-ID" dirty="0"/>
              <a:t>.</a:t>
            </a:r>
          </a:p>
          <a:p>
            <a:pPr lvl="1"/>
            <a:r>
              <a:rPr lang="id-ID" dirty="0"/>
              <a:t>MikroTik </a:t>
            </a:r>
            <a:r>
              <a:rPr lang="id-ID" dirty="0" err="1"/>
              <a:t>Academy</a:t>
            </a:r>
            <a:r>
              <a:rPr lang="id-ID" dirty="0"/>
              <a:t> </a:t>
            </a:r>
            <a:r>
              <a:rPr lang="id-ID" dirty="0" err="1"/>
              <a:t>Trainer</a:t>
            </a:r>
            <a:r>
              <a:rPr lang="id-ID" dirty="0"/>
              <a:t> in STMIK Mitra Lampung</a:t>
            </a:r>
          </a:p>
          <a:p>
            <a:pPr lvl="1"/>
            <a:r>
              <a:rPr lang="id-ID" dirty="0"/>
              <a:t>MikroTik </a:t>
            </a:r>
            <a:r>
              <a:rPr lang="id-ID" dirty="0" err="1"/>
              <a:t>Academy</a:t>
            </a:r>
            <a:r>
              <a:rPr lang="id-ID" dirty="0"/>
              <a:t> </a:t>
            </a:r>
            <a:r>
              <a:rPr lang="id-ID" dirty="0" err="1"/>
              <a:t>Coordinator</a:t>
            </a:r>
            <a:r>
              <a:rPr lang="id-ID" dirty="0"/>
              <a:t> in Indonesia (</a:t>
            </a:r>
            <a:r>
              <a:rPr lang="id-ID" dirty="0" err="1"/>
              <a:t>already</a:t>
            </a:r>
            <a:r>
              <a:rPr lang="id-ID" dirty="0"/>
              <a:t> </a:t>
            </a:r>
            <a:r>
              <a:rPr lang="id-ID" dirty="0" err="1"/>
              <a:t>assist</a:t>
            </a:r>
            <a:r>
              <a:rPr lang="id-ID" dirty="0"/>
              <a:t> </a:t>
            </a:r>
            <a:r>
              <a:rPr lang="id-ID" dirty="0" err="1"/>
              <a:t>more</a:t>
            </a:r>
            <a:r>
              <a:rPr lang="id-ID" dirty="0"/>
              <a:t> </a:t>
            </a:r>
            <a:r>
              <a:rPr lang="id-ID" dirty="0" err="1"/>
              <a:t>than</a:t>
            </a:r>
            <a:r>
              <a:rPr lang="id-ID" dirty="0"/>
              <a:t> 100 </a:t>
            </a:r>
            <a:r>
              <a:rPr lang="id-ID" dirty="0" err="1"/>
              <a:t>institutions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run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MikroTik </a:t>
            </a:r>
            <a:r>
              <a:rPr lang="id-ID" dirty="0" err="1"/>
              <a:t>Academy</a:t>
            </a:r>
            <a:r>
              <a:rPr lang="id-ID" dirty="0"/>
              <a:t> program)</a:t>
            </a:r>
          </a:p>
          <a:p>
            <a:r>
              <a:rPr lang="id-ID" dirty="0"/>
              <a:t>MikroTik </a:t>
            </a:r>
            <a:r>
              <a:rPr lang="id-ID" dirty="0" err="1"/>
              <a:t>Certifications</a:t>
            </a:r>
            <a:r>
              <a:rPr lang="id-ID" dirty="0"/>
              <a:t> :</a:t>
            </a:r>
          </a:p>
          <a:p>
            <a:pPr lvl="1"/>
            <a:r>
              <a:rPr lang="id-ID" dirty="0"/>
              <a:t>MTCNA, MTCRE, MTCTCE, MTCWE, MTCUME</a:t>
            </a:r>
            <a:br>
              <a:rPr lang="id-ID" dirty="0"/>
            </a:br>
            <a:r>
              <a:rPr lang="id-ID" dirty="0"/>
              <a:t>MTIPv6E, MTCINE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88246"/>
            <a:ext cx="1524000" cy="202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68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5 (AS-</a:t>
            </a:r>
            <a:r>
              <a:rPr lang="id-ID" dirty="0" err="1"/>
              <a:t>External</a:t>
            </a:r>
            <a:r>
              <a:rPr lang="id-ID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ASBR</a:t>
            </a:r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external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AS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injected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current</a:t>
            </a:r>
            <a:r>
              <a:rPr lang="id-ID" dirty="0"/>
              <a:t> AS</a:t>
            </a:r>
          </a:p>
          <a:p>
            <a:r>
              <a:rPr lang="id-ID" dirty="0"/>
              <a:t>Link 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number</a:t>
            </a:r>
            <a:r>
              <a:rPr lang="id-ID" dirty="0"/>
              <a:t> </a:t>
            </a:r>
            <a:r>
              <a:rPr lang="id-ID" dirty="0" err="1"/>
              <a:t>advertised</a:t>
            </a:r>
            <a:endParaRPr lang="id-ID" dirty="0"/>
          </a:p>
          <a:p>
            <a:r>
              <a:rPr lang="id-ID" dirty="0" err="1"/>
              <a:t>Flooded</a:t>
            </a:r>
            <a:r>
              <a:rPr lang="id-ID" dirty="0"/>
              <a:t> </a:t>
            </a:r>
            <a:r>
              <a:rPr lang="id-ID" dirty="0" err="1"/>
              <a:t>into</a:t>
            </a:r>
            <a:r>
              <a:rPr lang="id-ID" dirty="0"/>
              <a:t> </a:t>
            </a:r>
            <a:r>
              <a:rPr lang="id-ID" dirty="0" err="1"/>
              <a:t>areas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AS </a:t>
            </a:r>
            <a:r>
              <a:rPr lang="id-ID" dirty="0" err="1"/>
              <a:t>except</a:t>
            </a:r>
            <a:r>
              <a:rPr lang="id-ID" dirty="0"/>
              <a:t> </a:t>
            </a:r>
            <a:r>
              <a:rPr lang="id-ID" dirty="0" err="1"/>
              <a:t>stub</a:t>
            </a:r>
            <a:r>
              <a:rPr lang="id-ID" dirty="0"/>
              <a:t> </a:t>
            </a:r>
            <a:r>
              <a:rPr lang="id-ID" dirty="0" err="1"/>
              <a:t>areas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6631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5 (AS-</a:t>
            </a:r>
            <a:r>
              <a:rPr lang="id-ID" dirty="0" err="1"/>
              <a:t>External</a:t>
            </a:r>
            <a:r>
              <a:rPr lang="id-ID" dirty="0"/>
              <a:t>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0375"/>
            <a:ext cx="8229600" cy="2825613"/>
          </a:xfrm>
        </p:spPr>
      </p:pic>
      <p:sp>
        <p:nvSpPr>
          <p:cNvPr id="6" name="Arrow: Right 5"/>
          <p:cNvSpPr/>
          <p:nvPr/>
        </p:nvSpPr>
        <p:spPr>
          <a:xfrm>
            <a:off x="1828800" y="4724400"/>
            <a:ext cx="1828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479" y="4724400"/>
            <a:ext cx="1859441" cy="3657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4693904"/>
            <a:ext cx="1859441" cy="3657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50377" y="5275988"/>
            <a:ext cx="11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LSA </a:t>
            </a:r>
            <a:r>
              <a:rPr lang="id-ID" dirty="0" err="1"/>
              <a:t>Type</a:t>
            </a:r>
            <a:r>
              <a:rPr lang="id-ID" dirty="0"/>
              <a:t> 5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36376" y="5222320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85297" y="5199468"/>
            <a:ext cx="118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</a:t>
            </a:r>
            <a:r>
              <a:rPr lang="id-ID" dirty="0" err="1">
                <a:solidFill>
                  <a:prstClr val="black"/>
                </a:solidFill>
              </a:rPr>
              <a:t>Type</a:t>
            </a:r>
            <a:r>
              <a:rPr lang="id-ID" dirty="0">
                <a:solidFill>
                  <a:prstClr val="black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619199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Type-7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Generated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ASBR in a Not-</a:t>
            </a:r>
            <a:r>
              <a:rPr lang="id-ID" dirty="0" err="1"/>
              <a:t>So</a:t>
            </a:r>
            <a:r>
              <a:rPr lang="id-ID" dirty="0"/>
              <a:t>-</a:t>
            </a:r>
            <a:r>
              <a:rPr lang="id-ID" dirty="0" err="1"/>
              <a:t>Stubby</a:t>
            </a:r>
            <a:r>
              <a:rPr lang="id-ID" dirty="0"/>
              <a:t>-Area (NSSA)</a:t>
            </a:r>
          </a:p>
          <a:p>
            <a:r>
              <a:rPr lang="id-ID" dirty="0" err="1"/>
              <a:t>Information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external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AS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injected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OSPF </a:t>
            </a:r>
            <a:r>
              <a:rPr lang="id-ID" dirty="0" err="1"/>
              <a:t>through</a:t>
            </a:r>
            <a:r>
              <a:rPr lang="id-ID" dirty="0"/>
              <a:t> ASBR in NSSA</a:t>
            </a:r>
          </a:p>
          <a:p>
            <a:r>
              <a:rPr lang="id-ID" dirty="0" err="1"/>
              <a:t>Translated</a:t>
            </a:r>
            <a:r>
              <a:rPr lang="id-ID" dirty="0"/>
              <a:t> </a:t>
            </a:r>
            <a:r>
              <a:rPr lang="id-ID" dirty="0" err="1"/>
              <a:t>into</a:t>
            </a:r>
            <a:r>
              <a:rPr lang="id-ID" dirty="0"/>
              <a:t> LSA </a:t>
            </a:r>
            <a:r>
              <a:rPr lang="id-ID" dirty="0" err="1"/>
              <a:t>type</a:t>
            </a:r>
            <a:r>
              <a:rPr lang="id-ID" dirty="0"/>
              <a:t> 5 </a:t>
            </a:r>
            <a:r>
              <a:rPr lang="id-ID" dirty="0" err="1"/>
              <a:t>by</a:t>
            </a:r>
            <a:r>
              <a:rPr lang="id-ID" dirty="0"/>
              <a:t> ABR </a:t>
            </a:r>
            <a:r>
              <a:rPr lang="id-ID" dirty="0" err="1"/>
              <a:t>of</a:t>
            </a:r>
            <a:r>
              <a:rPr lang="id-ID" dirty="0"/>
              <a:t> NSSA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propagated</a:t>
            </a:r>
            <a:r>
              <a:rPr lang="id-ID" dirty="0"/>
              <a:t> </a:t>
            </a:r>
            <a:r>
              <a:rPr lang="id-ID" dirty="0" err="1"/>
              <a:t>throughout</a:t>
            </a:r>
            <a:r>
              <a:rPr lang="id-ID" dirty="0"/>
              <a:t> </a:t>
            </a:r>
            <a:r>
              <a:rPr lang="id-ID" dirty="0" err="1"/>
              <a:t>networks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current</a:t>
            </a:r>
            <a:r>
              <a:rPr lang="id-ID" dirty="0"/>
              <a:t> AS</a:t>
            </a:r>
          </a:p>
          <a:p>
            <a:r>
              <a:rPr lang="id-ID" dirty="0"/>
              <a:t>Link-ID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network</a:t>
            </a:r>
            <a:r>
              <a:rPr lang="id-ID" dirty="0"/>
              <a:t> </a:t>
            </a:r>
            <a:r>
              <a:rPr lang="id-ID" dirty="0" err="1"/>
              <a:t>number</a:t>
            </a:r>
            <a:r>
              <a:rPr lang="id-ID" dirty="0"/>
              <a:t> </a:t>
            </a:r>
            <a:r>
              <a:rPr lang="id-ID" dirty="0" err="1"/>
              <a:t>advertised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48895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Type-7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0375"/>
            <a:ext cx="8229600" cy="2825613"/>
          </a:xfrm>
        </p:spPr>
      </p:pic>
      <p:sp>
        <p:nvSpPr>
          <p:cNvPr id="8" name="Arrow: Right 7"/>
          <p:cNvSpPr/>
          <p:nvPr/>
        </p:nvSpPr>
        <p:spPr>
          <a:xfrm>
            <a:off x="1828800" y="4724400"/>
            <a:ext cx="1828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479" y="4692383"/>
            <a:ext cx="1859441" cy="2926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158" y="4665955"/>
            <a:ext cx="1859441" cy="29263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141561" y="5091322"/>
            <a:ext cx="1203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LSA Type-7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27560" y="5091322"/>
            <a:ext cx="1203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Type-5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94509" y="5004066"/>
            <a:ext cx="1203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dirty="0">
                <a:solidFill>
                  <a:prstClr val="black"/>
                </a:solidFill>
              </a:rPr>
              <a:t>LSA Type-5</a:t>
            </a:r>
          </a:p>
        </p:txBody>
      </p:sp>
    </p:spTree>
    <p:extLst>
      <p:ext uri="{BB962C8B-B14F-4D97-AF65-F5344CB8AC3E}">
        <p14:creationId xmlns:p14="http://schemas.microsoft.com/office/powerpoint/2010/main" val="1961100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LSAs</a:t>
            </a:r>
            <a:r>
              <a:rPr lang="id-ID" dirty="0"/>
              <a:t> &amp; </a:t>
            </a:r>
            <a:r>
              <a:rPr lang="id-ID" dirty="0" err="1"/>
              <a:t>Areas</a:t>
            </a:r>
            <a:r>
              <a:rPr lang="id-ID" dirty="0"/>
              <a:t> </a:t>
            </a:r>
            <a:r>
              <a:rPr lang="id-ID" dirty="0" err="1"/>
              <a:t>Relevances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227734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52689430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49620655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3979729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No..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Area </a:t>
                      </a:r>
                      <a:r>
                        <a:rPr lang="id-ID" dirty="0" err="1"/>
                        <a:t>Type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LSA</a:t>
                      </a:r>
                    </a:p>
                    <a:p>
                      <a:r>
                        <a:rPr lang="id-ID" dirty="0" err="1"/>
                        <a:t>Description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85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Standard &amp; </a:t>
                      </a:r>
                      <a:r>
                        <a:rPr lang="id-ID" dirty="0" err="1"/>
                        <a:t>Backbone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 2, 3, 4 &amp;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6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Stub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 2, 3 &amp; </a:t>
                      </a:r>
                      <a:r>
                        <a:rPr lang="id-ID" dirty="0" err="1"/>
                        <a:t>Default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Route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6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Totally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Stub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 2 &amp; </a:t>
                      </a:r>
                      <a:r>
                        <a:rPr lang="id-ID" dirty="0" err="1"/>
                        <a:t>Default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Route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2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Not-</a:t>
                      </a:r>
                      <a:r>
                        <a:rPr lang="id-ID" dirty="0" err="1"/>
                        <a:t>So</a:t>
                      </a:r>
                      <a:r>
                        <a:rPr lang="id-ID" dirty="0"/>
                        <a:t>-</a:t>
                      </a:r>
                      <a:r>
                        <a:rPr lang="id-ID" dirty="0" err="1"/>
                        <a:t>Stubby</a:t>
                      </a:r>
                      <a:r>
                        <a:rPr lang="id-ID" dirty="0"/>
                        <a:t> Area (NSSA)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 2, 3, 7 &amp; </a:t>
                      </a:r>
                      <a:r>
                        <a:rPr lang="id-ID" dirty="0" err="1"/>
                        <a:t>Default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Route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666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Totally</a:t>
                      </a:r>
                      <a:r>
                        <a:rPr lang="id-ID" dirty="0"/>
                        <a:t> NSSA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 2, 7 &amp; </a:t>
                      </a:r>
                      <a:r>
                        <a:rPr lang="id-ID" dirty="0" err="1"/>
                        <a:t>Default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Route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741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761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LSA &amp; </a:t>
            </a:r>
            <a:r>
              <a:rPr lang="id-ID" dirty="0" err="1"/>
              <a:t>Areas</a:t>
            </a:r>
            <a:r>
              <a:rPr lang="id-ID" dirty="0"/>
              <a:t> </a:t>
            </a:r>
            <a:r>
              <a:rPr lang="id-ID" dirty="0" err="1"/>
              <a:t>Relevances</a:t>
            </a:r>
            <a:endParaRPr lang="id-ID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62125"/>
            <a:ext cx="8229600" cy="3714750"/>
          </a:xfrm>
        </p:spPr>
      </p:pic>
      <p:sp>
        <p:nvSpPr>
          <p:cNvPr id="14" name="Arrow: Up 13"/>
          <p:cNvSpPr/>
          <p:nvPr/>
        </p:nvSpPr>
        <p:spPr>
          <a:xfrm>
            <a:off x="5641180" y="4525147"/>
            <a:ext cx="381000" cy="3810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4482597"/>
            <a:ext cx="445047" cy="414564"/>
          </a:xfrm>
          <a:prstGeom prst="rect">
            <a:avLst/>
          </a:prstGeom>
        </p:spPr>
      </p:pic>
      <p:sp>
        <p:nvSpPr>
          <p:cNvPr id="16" name="Arrow: Up 15"/>
          <p:cNvSpPr/>
          <p:nvPr/>
        </p:nvSpPr>
        <p:spPr>
          <a:xfrm>
            <a:off x="1352549" y="4556071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Arrow: Left 16"/>
          <p:cNvSpPr/>
          <p:nvPr/>
        </p:nvSpPr>
        <p:spPr>
          <a:xfrm>
            <a:off x="7455447" y="2133600"/>
            <a:ext cx="425176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Arrow: Left-Right 17"/>
          <p:cNvSpPr/>
          <p:nvPr/>
        </p:nvSpPr>
        <p:spPr>
          <a:xfrm>
            <a:off x="3810000" y="1990725"/>
            <a:ext cx="12192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Arrow: Left-Right 18"/>
          <p:cNvSpPr/>
          <p:nvPr/>
        </p:nvSpPr>
        <p:spPr>
          <a:xfrm>
            <a:off x="3810000" y="1981200"/>
            <a:ext cx="12192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799" y="4148809"/>
            <a:ext cx="914400" cy="329213"/>
          </a:xfrm>
          <a:prstGeom prst="rect">
            <a:avLst/>
          </a:prstGeom>
        </p:spPr>
      </p:pic>
      <p:sp>
        <p:nvSpPr>
          <p:cNvPr id="21" name="Arrow: Left-Right 20"/>
          <p:cNvSpPr/>
          <p:nvPr/>
        </p:nvSpPr>
        <p:spPr>
          <a:xfrm>
            <a:off x="6781800" y="4122522"/>
            <a:ext cx="9906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Arrow: Left-Right 21"/>
          <p:cNvSpPr/>
          <p:nvPr/>
        </p:nvSpPr>
        <p:spPr>
          <a:xfrm>
            <a:off x="5391146" y="4122522"/>
            <a:ext cx="9144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Arrow: Left-Right 22"/>
          <p:cNvSpPr/>
          <p:nvPr/>
        </p:nvSpPr>
        <p:spPr>
          <a:xfrm>
            <a:off x="3955255" y="4143145"/>
            <a:ext cx="9144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Arrow: Left-Right 23"/>
          <p:cNvSpPr/>
          <p:nvPr/>
        </p:nvSpPr>
        <p:spPr>
          <a:xfrm>
            <a:off x="2514597" y="4161015"/>
            <a:ext cx="9144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Arrow: Up 29"/>
          <p:cNvSpPr/>
          <p:nvPr/>
        </p:nvSpPr>
        <p:spPr>
          <a:xfrm>
            <a:off x="1171575" y="2726778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Arrow: Up 30"/>
          <p:cNvSpPr/>
          <p:nvPr/>
        </p:nvSpPr>
        <p:spPr>
          <a:xfrm rot="10800000">
            <a:off x="1104900" y="3473724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Arrow: Up 31"/>
          <p:cNvSpPr/>
          <p:nvPr/>
        </p:nvSpPr>
        <p:spPr>
          <a:xfrm>
            <a:off x="6741976" y="2718293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Arrow: Up 32"/>
          <p:cNvSpPr/>
          <p:nvPr/>
        </p:nvSpPr>
        <p:spPr>
          <a:xfrm>
            <a:off x="5414963" y="2726778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Arrow: Up 33"/>
          <p:cNvSpPr/>
          <p:nvPr/>
        </p:nvSpPr>
        <p:spPr>
          <a:xfrm>
            <a:off x="4191000" y="2684462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Arrow: Up 34"/>
          <p:cNvSpPr/>
          <p:nvPr/>
        </p:nvSpPr>
        <p:spPr>
          <a:xfrm>
            <a:off x="2767012" y="2706907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Arrow: Up 35"/>
          <p:cNvSpPr/>
          <p:nvPr/>
        </p:nvSpPr>
        <p:spPr>
          <a:xfrm rot="10800000">
            <a:off x="2540794" y="3484646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Arrow: Up 36"/>
          <p:cNvSpPr/>
          <p:nvPr/>
        </p:nvSpPr>
        <p:spPr>
          <a:xfrm rot="10800000">
            <a:off x="5395913" y="3474930"/>
            <a:ext cx="3810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Arrow: Up 37"/>
          <p:cNvSpPr/>
          <p:nvPr/>
        </p:nvSpPr>
        <p:spPr>
          <a:xfrm>
            <a:off x="1524000" y="2723823"/>
            <a:ext cx="381000" cy="31071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9" name="Arrow: Up 38"/>
          <p:cNvSpPr/>
          <p:nvPr/>
        </p:nvSpPr>
        <p:spPr>
          <a:xfrm>
            <a:off x="5894002" y="2700997"/>
            <a:ext cx="381000" cy="31071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0" name="Arrow: Up 39"/>
          <p:cNvSpPr/>
          <p:nvPr/>
        </p:nvSpPr>
        <p:spPr>
          <a:xfrm>
            <a:off x="7287035" y="2681507"/>
            <a:ext cx="381000" cy="31071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1" name="Arrow: Up 40"/>
          <p:cNvSpPr/>
          <p:nvPr/>
        </p:nvSpPr>
        <p:spPr>
          <a:xfrm rot="10800000">
            <a:off x="1595436" y="3454893"/>
            <a:ext cx="381000" cy="31071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2" name="Arrow: Up 41"/>
          <p:cNvSpPr/>
          <p:nvPr/>
        </p:nvSpPr>
        <p:spPr>
          <a:xfrm>
            <a:off x="1352549" y="2361080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Arrow: Up 42"/>
          <p:cNvSpPr/>
          <p:nvPr/>
        </p:nvSpPr>
        <p:spPr>
          <a:xfrm rot="10800000">
            <a:off x="1371601" y="3696878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Arrow: Down 43"/>
          <p:cNvSpPr/>
          <p:nvPr/>
        </p:nvSpPr>
        <p:spPr>
          <a:xfrm>
            <a:off x="3009900" y="3473723"/>
            <a:ext cx="419098" cy="30480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5" name="Arrow: Down 44"/>
          <p:cNvSpPr/>
          <p:nvPr/>
        </p:nvSpPr>
        <p:spPr>
          <a:xfrm>
            <a:off x="4152902" y="3457847"/>
            <a:ext cx="419098" cy="30480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6" name="Arrow: Down 45"/>
          <p:cNvSpPr/>
          <p:nvPr/>
        </p:nvSpPr>
        <p:spPr>
          <a:xfrm>
            <a:off x="5817394" y="3473723"/>
            <a:ext cx="419098" cy="30480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7" name="Arrow: Down 46"/>
          <p:cNvSpPr/>
          <p:nvPr/>
        </p:nvSpPr>
        <p:spPr>
          <a:xfrm>
            <a:off x="7036349" y="3454893"/>
            <a:ext cx="419098" cy="30480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48" name="Arrow: Up 47"/>
          <p:cNvSpPr/>
          <p:nvPr/>
        </p:nvSpPr>
        <p:spPr>
          <a:xfrm>
            <a:off x="6998247" y="2402824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Arrow: Up 48"/>
          <p:cNvSpPr/>
          <p:nvPr/>
        </p:nvSpPr>
        <p:spPr>
          <a:xfrm>
            <a:off x="5651773" y="2370824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609601" y="1480741"/>
            <a:ext cx="1143000" cy="23422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LSA </a:t>
            </a:r>
            <a:r>
              <a:rPr lang="id-ID" sz="1200" dirty="0" err="1"/>
              <a:t>Type</a:t>
            </a:r>
            <a:r>
              <a:rPr lang="id-ID" sz="1200" dirty="0"/>
              <a:t> 1 &amp;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753665" y="1472604"/>
            <a:ext cx="1295400" cy="2393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LSA </a:t>
            </a:r>
            <a:r>
              <a:rPr lang="id-ID" sz="1200" dirty="0" err="1"/>
              <a:t>Type</a:t>
            </a:r>
            <a:r>
              <a:rPr lang="id-ID" sz="1200" dirty="0"/>
              <a:t> 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065979" y="1472604"/>
            <a:ext cx="1371600" cy="2393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LSA </a:t>
            </a:r>
            <a:r>
              <a:rPr lang="id-ID" sz="1200" dirty="0" err="1"/>
              <a:t>Type</a:t>
            </a:r>
            <a:r>
              <a:rPr lang="id-ID" sz="1200" dirty="0"/>
              <a:t> 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45794" y="1463554"/>
            <a:ext cx="1371600" cy="23931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LSA </a:t>
            </a:r>
            <a:r>
              <a:rPr lang="id-ID" sz="1200" dirty="0" err="1"/>
              <a:t>Type</a:t>
            </a:r>
            <a:r>
              <a:rPr lang="id-ID" sz="1200" dirty="0"/>
              <a:t> 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825609" y="1463554"/>
            <a:ext cx="1371600" cy="2393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LSA </a:t>
            </a:r>
            <a:r>
              <a:rPr lang="id-ID" sz="1200" dirty="0" err="1">
                <a:solidFill>
                  <a:schemeClr val="tx1"/>
                </a:solidFill>
              </a:rPr>
              <a:t>Type</a:t>
            </a:r>
            <a:r>
              <a:rPr lang="id-ID" sz="1200" dirty="0">
                <a:solidFill>
                  <a:schemeClr val="tx1"/>
                </a:solidFill>
              </a:rPr>
              <a:t> 7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05169" y="1472604"/>
            <a:ext cx="1371600" cy="2393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err="1">
                <a:solidFill>
                  <a:schemeClr val="tx1"/>
                </a:solidFill>
              </a:rPr>
              <a:t>Default</a:t>
            </a:r>
            <a:r>
              <a:rPr lang="id-ID" sz="1200" dirty="0">
                <a:solidFill>
                  <a:schemeClr val="tx1"/>
                </a:solidFill>
              </a:rPr>
              <a:t> </a:t>
            </a:r>
            <a:r>
              <a:rPr lang="id-ID" sz="1200" dirty="0" err="1">
                <a:solidFill>
                  <a:schemeClr val="tx1"/>
                </a:solidFill>
              </a:rPr>
              <a:t>Route</a:t>
            </a:r>
            <a:endParaRPr lang="id-ID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90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[admin@R5] &gt; </a:t>
            </a:r>
            <a:r>
              <a:rPr lang="id-ID" dirty="0" err="1">
                <a:latin typeface="Century Gothic" panose="020B0502020202020204" pitchFamily="34" charset="0"/>
              </a:rPr>
              <a:t>routing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ospf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lsa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print</a:t>
            </a:r>
            <a:r>
              <a:rPr lang="id-ID" dirty="0">
                <a:latin typeface="Century Gothic" panose="020B0502020202020204" pitchFamily="34" charset="0"/>
              </a:rPr>
              <a:t> detail </a:t>
            </a:r>
            <a:r>
              <a:rPr lang="id-ID" dirty="0" err="1">
                <a:latin typeface="Century Gothic" panose="020B0502020202020204" pitchFamily="34" charset="0"/>
              </a:rPr>
              <a:t>where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router</a:t>
            </a: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router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=10.2.2.2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=10.2.2.2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=0x80000003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=48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=0xCE30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flags</a:t>
            </a:r>
            <a:r>
              <a:rPr lang="id-ID" dirty="0">
                <a:latin typeface="Century Gothic" panose="020B0502020202020204" pitchFamily="34" charset="0"/>
              </a:rPr>
              <a:t>=BORDER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link-type</a:t>
            </a:r>
            <a:r>
              <a:rPr lang="id-ID" dirty="0">
                <a:latin typeface="Century Gothic" panose="020B0502020202020204" pitchFamily="34" charset="0"/>
              </a:rPr>
              <a:t>=Transit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=10.1.123.14 data=10.1.123.13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=10</a:t>
            </a:r>
          </a:p>
          <a:p>
            <a:pPr marL="0" indent="0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router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=10.5.5.5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=10.5.5.5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=0x80000004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=42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=0xADF4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flags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link-type</a:t>
            </a:r>
            <a:r>
              <a:rPr lang="id-ID" dirty="0">
                <a:latin typeface="Century Gothic" panose="020B0502020202020204" pitchFamily="34" charset="0"/>
              </a:rPr>
              <a:t>=Transit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=10.1.123.18 data=10.1.123.17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=10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link-type</a:t>
            </a:r>
            <a:r>
              <a:rPr lang="id-ID" dirty="0">
                <a:latin typeface="Century Gothic" panose="020B0502020202020204" pitchFamily="34" charset="0"/>
              </a:rPr>
              <a:t>=Transit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=10.1.123.14 data=10.1.123.14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=10</a:t>
            </a:r>
          </a:p>
          <a:p>
            <a:pPr marL="0" indent="0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router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=10.7.7.7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=10.7.7.7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=0x80000003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=45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=0x31A5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flags</a:t>
            </a:r>
            <a:r>
              <a:rPr lang="id-ID" dirty="0">
                <a:latin typeface="Century Gothic" panose="020B0502020202020204" pitchFamily="34" charset="0"/>
              </a:rPr>
              <a:t>=EXTERNAL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link-type</a:t>
            </a:r>
            <a:r>
              <a:rPr lang="id-ID" dirty="0">
                <a:latin typeface="Century Gothic" panose="020B0502020202020204" pitchFamily="34" charset="0"/>
              </a:rPr>
              <a:t>=Transit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=10.1.123.18 data=10.1.123.18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=10</a:t>
            </a:r>
          </a:p>
        </p:txBody>
      </p:sp>
    </p:spTree>
    <p:extLst>
      <p:ext uri="{BB962C8B-B14F-4D97-AF65-F5344CB8AC3E}">
        <p14:creationId xmlns:p14="http://schemas.microsoft.com/office/powerpoint/2010/main" val="2542556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(1)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072" y="1600200"/>
            <a:ext cx="5613855" cy="4525963"/>
          </a:xfrm>
        </p:spPr>
      </p:pic>
    </p:spTree>
    <p:extLst>
      <p:ext uri="{BB962C8B-B14F-4D97-AF65-F5344CB8AC3E}">
        <p14:creationId xmlns:p14="http://schemas.microsoft.com/office/powerpoint/2010/main" val="2093221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[admin@R5] &gt; </a:t>
            </a:r>
            <a:r>
              <a:rPr lang="id-ID" dirty="0" err="1">
                <a:latin typeface="Century Gothic" panose="020B0502020202020204" pitchFamily="34" charset="0"/>
              </a:rPr>
              <a:t>routing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ospf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lsa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print</a:t>
            </a:r>
            <a:r>
              <a:rPr lang="id-ID" dirty="0">
                <a:latin typeface="Century Gothic" panose="020B0502020202020204" pitchFamily="34" charset="0"/>
              </a:rPr>
              <a:t> detail </a:t>
            </a:r>
            <a:r>
              <a:rPr lang="id-ID" dirty="0" err="1">
                <a:latin typeface="Century Gothic" panose="020B0502020202020204" pitchFamily="34" charset="0"/>
              </a:rPr>
              <a:t>where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network</a:t>
            </a: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network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=10.1.123.14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=10.5.5.5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=0x80000001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=292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=0xCCB9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netmask</a:t>
            </a:r>
            <a:r>
              <a:rPr lang="id-ID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routerId</a:t>
            </a:r>
            <a:r>
              <a:rPr lang="id-ID" dirty="0">
                <a:latin typeface="Century Gothic" panose="020B0502020202020204" pitchFamily="34" charset="0"/>
              </a:rPr>
              <a:t>=10.5.5.5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routerId</a:t>
            </a:r>
            <a:r>
              <a:rPr lang="id-ID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network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=10.1.123.18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=10.7.7.7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=0x80000001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=290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=0x2647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netmask</a:t>
            </a:r>
            <a:r>
              <a:rPr lang="id-ID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routerId</a:t>
            </a:r>
            <a:r>
              <a:rPr lang="id-ID" dirty="0">
                <a:latin typeface="Century Gothic" panose="020B0502020202020204" pitchFamily="34" charset="0"/>
              </a:rPr>
              <a:t>=10.7.7.7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    </a:t>
            </a:r>
            <a:r>
              <a:rPr lang="id-ID" dirty="0" err="1">
                <a:latin typeface="Century Gothic" panose="020B0502020202020204" pitchFamily="34" charset="0"/>
              </a:rPr>
              <a:t>routerId</a:t>
            </a:r>
            <a:r>
              <a:rPr lang="id-ID" dirty="0">
                <a:latin typeface="Century Gothic" panose="020B0502020202020204" pitchFamily="34" charset="0"/>
              </a:rPr>
              <a:t>=10.5.5.5</a:t>
            </a:r>
          </a:p>
          <a:p>
            <a:endParaRPr lang="id-ID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65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(2)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91693"/>
            <a:ext cx="8229600" cy="2942976"/>
          </a:xfrm>
        </p:spPr>
      </p:pic>
    </p:spTree>
    <p:extLst>
      <p:ext uri="{BB962C8B-B14F-4D97-AF65-F5344CB8AC3E}">
        <p14:creationId xmlns:p14="http://schemas.microsoft.com/office/powerpoint/2010/main" val="33424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About</a:t>
            </a:r>
            <a:r>
              <a:rPr lang="id-ID" dirty="0"/>
              <a:t> INALAB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INALAB – IT Training Expert is an organization of Expert and International Certified Trainers who have experienced more than 5 years in the development of human resources in the field of ICT.</a:t>
            </a:r>
            <a:endParaRPr lang="id-ID" dirty="0"/>
          </a:p>
          <a:p>
            <a:r>
              <a:rPr lang="en-US" b="1" dirty="0"/>
              <a:t>Our Expertise</a:t>
            </a:r>
          </a:p>
          <a:p>
            <a:r>
              <a:rPr lang="en-US" dirty="0"/>
              <a:t>INALAB has experience in organizing various training and workshop for the preparation of international certification exams such as MikroTik, CompTIA, Cisco, Microsoft, Ubiquiti, Linux, SKKNI and others.</a:t>
            </a:r>
            <a:endParaRPr lang="id-ID" dirty="0"/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0109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Topologi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[admin@R5] &gt; </a:t>
            </a:r>
            <a:r>
              <a:rPr lang="id-ID" b="1" dirty="0" err="1">
                <a:latin typeface="Century Gothic" panose="020B0502020202020204" pitchFamily="34" charset="0"/>
              </a:rPr>
              <a:t>routing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ospf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lsa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print</a:t>
            </a:r>
            <a:r>
              <a:rPr lang="id-ID" b="1" dirty="0">
                <a:latin typeface="Century Gothic" panose="020B0502020202020204" pitchFamily="34" charset="0"/>
              </a:rPr>
              <a:t> detail </a:t>
            </a:r>
            <a:r>
              <a:rPr lang="id-ID" b="1" dirty="0" err="1">
                <a:latin typeface="Century Gothic" panose="020B0502020202020204" pitchFamily="34" charset="0"/>
              </a:rPr>
              <a:t>where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summary-network</a:t>
            </a: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area=area1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summary-network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=10.1.123.0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=592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=0xC0F4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=20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area=area1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summary-network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=10.1.123.4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=654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=0x3487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=10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area=area1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summary-network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=10.1.123.8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=592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=0x703D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=20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area=area1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summary-network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=10.1.123.20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=588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=0x5C3B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=30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34448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summary-network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=10.1.123.24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=0x80000001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=592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=0x345F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netmask</a:t>
            </a:r>
            <a:r>
              <a:rPr lang="id-ID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 = 30</a:t>
            </a:r>
          </a:p>
          <a:p>
            <a:pPr marL="0" indent="0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summary-network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=10.1.123.28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=0x80000001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=590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=0x7015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netmask</a:t>
            </a:r>
            <a:r>
              <a:rPr lang="id-ID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=40</a:t>
            </a:r>
          </a:p>
          <a:p>
            <a:pPr marL="0" indent="0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instance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default</a:t>
            </a:r>
            <a:r>
              <a:rPr lang="id-ID" dirty="0">
                <a:latin typeface="Century Gothic" panose="020B0502020202020204" pitchFamily="34" charset="0"/>
              </a:rPr>
              <a:t> area=area1 </a:t>
            </a:r>
            <a:r>
              <a:rPr lang="id-ID" dirty="0" err="1">
                <a:latin typeface="Century Gothic" panose="020B0502020202020204" pitchFamily="34" charset="0"/>
              </a:rPr>
              <a:t>type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  <a:r>
              <a:rPr lang="id-ID" dirty="0" err="1">
                <a:latin typeface="Century Gothic" panose="020B0502020202020204" pitchFamily="34" charset="0"/>
              </a:rPr>
              <a:t>summary-network</a:t>
            </a:r>
            <a:r>
              <a:rPr lang="id-ID" dirty="0">
                <a:latin typeface="Century Gothic" panose="020B0502020202020204" pitchFamily="34" charset="0"/>
              </a:rPr>
              <a:t> </a:t>
            </a:r>
            <a:r>
              <a:rPr lang="id-ID" dirty="0" err="1">
                <a:latin typeface="Century Gothic" panose="020B0502020202020204" pitchFamily="34" charset="0"/>
              </a:rPr>
              <a:t>id</a:t>
            </a:r>
            <a:r>
              <a:rPr lang="id-ID" dirty="0">
                <a:latin typeface="Century Gothic" panose="020B0502020202020204" pitchFamily="34" charset="0"/>
              </a:rPr>
              <a:t>=192.168.0.0 </a:t>
            </a:r>
            <a:r>
              <a:rPr lang="id-ID" dirty="0" err="1">
                <a:latin typeface="Century Gothic" panose="020B0502020202020204" pitchFamily="34" charset="0"/>
              </a:rPr>
              <a:t>originator</a:t>
            </a:r>
            <a:r>
              <a:rPr lang="id-ID" dirty="0">
                <a:latin typeface="Century Gothic" panose="020B0502020202020204" pitchFamily="34" charset="0"/>
              </a:rPr>
              <a:t>=10.2.2.2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</a:t>
            </a:r>
            <a:r>
              <a:rPr lang="id-ID" dirty="0" err="1">
                <a:latin typeface="Century Gothic" panose="020B0502020202020204" pitchFamily="34" charset="0"/>
              </a:rPr>
              <a:t>sequence-number</a:t>
            </a:r>
            <a:r>
              <a:rPr lang="id-ID" dirty="0">
                <a:latin typeface="Century Gothic" panose="020B0502020202020204" pitchFamily="34" charset="0"/>
              </a:rPr>
              <a:t>=0x80000001 </a:t>
            </a:r>
            <a:r>
              <a:rPr lang="id-ID" dirty="0" err="1">
                <a:latin typeface="Century Gothic" panose="020B0502020202020204" pitchFamily="34" charset="0"/>
              </a:rPr>
              <a:t>age</a:t>
            </a:r>
            <a:r>
              <a:rPr lang="id-ID" dirty="0">
                <a:latin typeface="Century Gothic" panose="020B0502020202020204" pitchFamily="34" charset="0"/>
              </a:rPr>
              <a:t>=588 </a:t>
            </a:r>
            <a:r>
              <a:rPr lang="id-ID" dirty="0" err="1">
                <a:latin typeface="Century Gothic" panose="020B0502020202020204" pitchFamily="34" charset="0"/>
              </a:rPr>
              <a:t>checksum</a:t>
            </a:r>
            <a:r>
              <a:rPr lang="id-ID" dirty="0">
                <a:latin typeface="Century Gothic" panose="020B0502020202020204" pitchFamily="34" charset="0"/>
              </a:rPr>
              <a:t>=0xB40A </a:t>
            </a:r>
            <a:r>
              <a:rPr lang="id-ID" dirty="0" err="1">
                <a:latin typeface="Century Gothic" panose="020B0502020202020204" pitchFamily="34" charset="0"/>
              </a:rPr>
              <a:t>options</a:t>
            </a:r>
            <a:r>
              <a:rPr lang="id-ID" dirty="0">
                <a:latin typeface="Century Gothic" panose="020B0502020202020204" pitchFamily="34" charset="0"/>
              </a:rPr>
              <a:t>="E" </a:t>
            </a:r>
            <a:r>
              <a:rPr lang="id-ID" dirty="0" err="1">
                <a:latin typeface="Century Gothic" panose="020B0502020202020204" pitchFamily="34" charset="0"/>
              </a:rPr>
              <a:t>body</a:t>
            </a:r>
            <a:r>
              <a:rPr lang="id-ID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netmask</a:t>
            </a:r>
            <a:r>
              <a:rPr lang="id-ID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     </a:t>
            </a:r>
            <a:r>
              <a:rPr lang="id-ID" dirty="0" err="1">
                <a:latin typeface="Century Gothic" panose="020B0502020202020204" pitchFamily="34" charset="0"/>
              </a:rPr>
              <a:t>metric</a:t>
            </a:r>
            <a:r>
              <a:rPr lang="id-ID" dirty="0">
                <a:latin typeface="Century Gothic" panose="020B0502020202020204" pitchFamily="34" charset="0"/>
              </a:rPr>
              <a:t>=40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6727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(3)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0" y="2493724"/>
            <a:ext cx="9113320" cy="2496800"/>
          </a:xfrm>
        </p:spPr>
      </p:pic>
    </p:spTree>
    <p:extLst>
      <p:ext uri="{BB962C8B-B14F-4D97-AF65-F5344CB8AC3E}">
        <p14:creationId xmlns:p14="http://schemas.microsoft.com/office/powerpoint/2010/main" val="2015611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300" b="1" dirty="0">
                <a:latin typeface="Century Gothic" panose="020B0502020202020204" pitchFamily="34" charset="0"/>
              </a:rPr>
              <a:t>[[admin@R5] &gt; </a:t>
            </a:r>
            <a:r>
              <a:rPr lang="id-ID" sz="1300" b="1" dirty="0" err="1">
                <a:latin typeface="Century Gothic" panose="020B0502020202020204" pitchFamily="34" charset="0"/>
              </a:rPr>
              <a:t>routing</a:t>
            </a: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ospf</a:t>
            </a: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lsa</a:t>
            </a: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print</a:t>
            </a:r>
            <a:r>
              <a:rPr lang="id-ID" sz="1300" b="1" dirty="0">
                <a:latin typeface="Century Gothic" panose="020B0502020202020204" pitchFamily="34" charset="0"/>
              </a:rPr>
              <a:t> detail </a:t>
            </a:r>
            <a:r>
              <a:rPr lang="id-ID" sz="1300" b="1" dirty="0" err="1">
                <a:latin typeface="Century Gothic" panose="020B0502020202020204" pitchFamily="34" charset="0"/>
              </a:rPr>
              <a:t>where</a:t>
            </a: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type</a:t>
            </a:r>
            <a:r>
              <a:rPr lang="id-ID" sz="1300" b="1" dirty="0">
                <a:latin typeface="Century Gothic" panose="020B0502020202020204" pitchFamily="34" charset="0"/>
              </a:rPr>
              <a:t>=</a:t>
            </a:r>
            <a:r>
              <a:rPr lang="id-ID" sz="1300" b="1" dirty="0" err="1">
                <a:latin typeface="Century Gothic" panose="020B0502020202020204" pitchFamily="34" charset="0"/>
              </a:rPr>
              <a:t>summary-asbr</a:t>
            </a:r>
            <a:endParaRPr lang="id-ID" sz="13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instance</a:t>
            </a:r>
            <a:r>
              <a:rPr lang="id-ID" sz="1300" b="1" dirty="0">
                <a:latin typeface="Century Gothic" panose="020B0502020202020204" pitchFamily="34" charset="0"/>
              </a:rPr>
              <a:t>=</a:t>
            </a:r>
            <a:r>
              <a:rPr lang="id-ID" sz="1300" b="1" dirty="0" err="1">
                <a:latin typeface="Century Gothic" panose="020B0502020202020204" pitchFamily="34" charset="0"/>
              </a:rPr>
              <a:t>default</a:t>
            </a:r>
            <a:r>
              <a:rPr lang="id-ID" sz="1300" b="1" dirty="0">
                <a:latin typeface="Century Gothic" panose="020B0502020202020204" pitchFamily="34" charset="0"/>
              </a:rPr>
              <a:t> area=area1 </a:t>
            </a:r>
            <a:r>
              <a:rPr lang="id-ID" sz="1300" b="1" dirty="0" err="1">
                <a:latin typeface="Century Gothic" panose="020B0502020202020204" pitchFamily="34" charset="0"/>
              </a:rPr>
              <a:t>type</a:t>
            </a:r>
            <a:r>
              <a:rPr lang="id-ID" sz="1300" b="1" dirty="0">
                <a:latin typeface="Century Gothic" panose="020B0502020202020204" pitchFamily="34" charset="0"/>
              </a:rPr>
              <a:t>=</a:t>
            </a:r>
            <a:r>
              <a:rPr lang="id-ID" sz="1300" b="1" dirty="0" err="1">
                <a:latin typeface="Century Gothic" panose="020B0502020202020204" pitchFamily="34" charset="0"/>
              </a:rPr>
              <a:t>summary-asbr</a:t>
            </a:r>
            <a:r>
              <a:rPr lang="id-ID" sz="1300" b="1" dirty="0">
                <a:latin typeface="Century Gothic" panose="020B0502020202020204" pitchFamily="34" charset="0"/>
              </a:rPr>
              <a:t> </a:t>
            </a:r>
            <a:r>
              <a:rPr lang="id-ID" sz="1300" b="1" dirty="0" err="1">
                <a:latin typeface="Century Gothic" panose="020B0502020202020204" pitchFamily="34" charset="0"/>
              </a:rPr>
              <a:t>id</a:t>
            </a:r>
            <a:r>
              <a:rPr lang="id-ID" sz="1300" b="1" dirty="0">
                <a:latin typeface="Century Gothic" panose="020B0502020202020204" pitchFamily="34" charset="0"/>
              </a:rPr>
              <a:t>=10.9.9.9 </a:t>
            </a:r>
            <a:r>
              <a:rPr lang="id-ID" sz="1300" b="1" dirty="0" err="1">
                <a:latin typeface="Century Gothic" panose="020B0502020202020204" pitchFamily="34" charset="0"/>
              </a:rPr>
              <a:t>originator</a:t>
            </a:r>
            <a:r>
              <a:rPr lang="id-ID" sz="1300" b="1" dirty="0">
                <a:latin typeface="Century Gothic" panose="020B0502020202020204" pitchFamily="34" charset="0"/>
              </a:rPr>
              <a:t>=10.2.2.2 </a:t>
            </a:r>
            <a:r>
              <a:rPr lang="id-ID" sz="1300" b="1" dirty="0" err="1">
                <a:latin typeface="Century Gothic" panose="020B0502020202020204" pitchFamily="34" charset="0"/>
              </a:rPr>
              <a:t>sequence-number</a:t>
            </a:r>
            <a:r>
              <a:rPr lang="id-ID" sz="1300" b="1" dirty="0">
                <a:latin typeface="Century Gothic" panose="020B0502020202020204" pitchFamily="34" charset="0"/>
              </a:rPr>
              <a:t>=0x80000001</a:t>
            </a:r>
          </a:p>
          <a:p>
            <a:pPr marL="0" indent="0">
              <a:buNone/>
            </a:pPr>
            <a:r>
              <a:rPr lang="id-ID" sz="1300" b="1" dirty="0">
                <a:latin typeface="Century Gothic" panose="020B0502020202020204" pitchFamily="34" charset="0"/>
              </a:rPr>
              <a:t>   </a:t>
            </a:r>
            <a:r>
              <a:rPr lang="id-ID" sz="1300" b="1" dirty="0" err="1">
                <a:latin typeface="Century Gothic" panose="020B0502020202020204" pitchFamily="34" charset="0"/>
              </a:rPr>
              <a:t>age</a:t>
            </a:r>
            <a:r>
              <a:rPr lang="id-ID" sz="1300" b="1" dirty="0">
                <a:latin typeface="Century Gothic" panose="020B0502020202020204" pitchFamily="34" charset="0"/>
              </a:rPr>
              <a:t>=54 </a:t>
            </a:r>
            <a:r>
              <a:rPr lang="id-ID" sz="1300" b="1" dirty="0" err="1">
                <a:latin typeface="Century Gothic" panose="020B0502020202020204" pitchFamily="34" charset="0"/>
              </a:rPr>
              <a:t>checksum</a:t>
            </a:r>
            <a:r>
              <a:rPr lang="id-ID" sz="1300" b="1" dirty="0">
                <a:latin typeface="Century Gothic" panose="020B0502020202020204" pitchFamily="34" charset="0"/>
              </a:rPr>
              <a:t>=0xBD41 </a:t>
            </a:r>
            <a:r>
              <a:rPr lang="id-ID" sz="1300" b="1" dirty="0" err="1">
                <a:latin typeface="Century Gothic" panose="020B0502020202020204" pitchFamily="34" charset="0"/>
              </a:rPr>
              <a:t>options</a:t>
            </a:r>
            <a:r>
              <a:rPr lang="id-ID" sz="1300" b="1" dirty="0">
                <a:latin typeface="Century Gothic" panose="020B0502020202020204" pitchFamily="34" charset="0"/>
              </a:rPr>
              <a:t>="E" </a:t>
            </a:r>
            <a:r>
              <a:rPr lang="id-ID" sz="1300" b="1" dirty="0" err="1">
                <a:latin typeface="Century Gothic" panose="020B0502020202020204" pitchFamily="34" charset="0"/>
              </a:rPr>
              <a:t>body</a:t>
            </a:r>
            <a:r>
              <a:rPr lang="id-ID" sz="1300" b="1" dirty="0">
                <a:latin typeface="Century Gothic" panose="020B0502020202020204" pitchFamily="34" charset="0"/>
              </a:rPr>
              <a:t>=</a:t>
            </a:r>
            <a:r>
              <a:rPr lang="id-ID" sz="1300" b="1" dirty="0" err="1">
                <a:latin typeface="Century Gothic" panose="020B0502020202020204" pitchFamily="34" charset="0"/>
              </a:rPr>
              <a:t>metric</a:t>
            </a:r>
            <a:r>
              <a:rPr lang="id-ID" sz="1300" b="1" dirty="0">
                <a:latin typeface="Century Gothic" panose="020B0502020202020204" pitchFamily="34" charset="0"/>
              </a:rPr>
              <a:t>=40</a:t>
            </a:r>
          </a:p>
          <a:p>
            <a:pPr marL="0" indent="0">
              <a:buNone/>
            </a:pPr>
            <a:endParaRPr lang="id-ID" sz="4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id-ID" sz="4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9144000" cy="265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8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[admin@R5] &gt; </a:t>
            </a:r>
            <a:r>
              <a:rPr lang="id-ID" b="1" dirty="0" err="1">
                <a:latin typeface="Century Gothic" panose="020B0502020202020204" pitchFamily="34" charset="0"/>
              </a:rPr>
              <a:t>routing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ospf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lsa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print</a:t>
            </a:r>
            <a:r>
              <a:rPr lang="id-ID" b="1" dirty="0">
                <a:latin typeface="Century Gothic" panose="020B0502020202020204" pitchFamily="34" charset="0"/>
              </a:rPr>
              <a:t> detail </a:t>
            </a:r>
            <a:r>
              <a:rPr lang="id-ID" b="1" dirty="0" err="1">
                <a:latin typeface="Century Gothic" panose="020B0502020202020204" pitchFamily="34" charset="0"/>
              </a:rPr>
              <a:t>where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=as-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=as-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=172.16.0.0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=10.3.3.3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=191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=0x5C71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forwarding-address</a:t>
            </a:r>
            <a:r>
              <a:rPr lang="id-ID" b="1" dirty="0">
                <a:latin typeface="Century Gothic" panose="020B0502020202020204" pitchFamily="34" charset="0"/>
              </a:rPr>
              <a:t>=10.1.123.30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=20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route-tag</a:t>
            </a:r>
            <a:r>
              <a:rPr lang="id-ID" b="1" dirty="0">
                <a:latin typeface="Century Gothic" panose="020B0502020202020204" pitchFamily="34" charset="0"/>
              </a:rPr>
              <a:t>=0x0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type1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=as-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=172.16.0.0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=10.9.9.9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=155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=0x78E7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forwarding-address</a:t>
            </a:r>
            <a:r>
              <a:rPr lang="id-ID" b="1" dirty="0">
                <a:latin typeface="Century Gothic" panose="020B0502020202020204" pitchFamily="34" charset="0"/>
              </a:rPr>
              <a:t>=0.0.0.0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=20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route-tag</a:t>
            </a:r>
            <a:r>
              <a:rPr lang="id-ID" b="1" dirty="0">
                <a:latin typeface="Century Gothic" panose="020B0502020202020204" pitchFamily="34" charset="0"/>
              </a:rPr>
              <a:t>=0x0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type1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instance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default</a:t>
            </a:r>
            <a:r>
              <a:rPr lang="id-ID" b="1" dirty="0">
                <a:latin typeface="Century Gothic" panose="020B0502020202020204" pitchFamily="34" charset="0"/>
              </a:rPr>
              <a:t> area=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type</a:t>
            </a:r>
            <a:r>
              <a:rPr lang="id-ID" b="1" dirty="0">
                <a:latin typeface="Century Gothic" panose="020B0502020202020204" pitchFamily="34" charset="0"/>
              </a:rPr>
              <a:t>=as-</a:t>
            </a:r>
            <a:r>
              <a:rPr lang="id-ID" b="1" dirty="0" err="1">
                <a:latin typeface="Century Gothic" panose="020B0502020202020204" pitchFamily="34" charset="0"/>
              </a:rPr>
              <a:t>external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id</a:t>
            </a:r>
            <a:r>
              <a:rPr lang="id-ID" b="1" dirty="0">
                <a:latin typeface="Century Gothic" panose="020B0502020202020204" pitchFamily="34" charset="0"/>
              </a:rPr>
              <a:t>=172.31.0.0 </a:t>
            </a:r>
            <a:r>
              <a:rPr lang="id-ID" b="1" dirty="0" err="1">
                <a:latin typeface="Century Gothic" panose="020B0502020202020204" pitchFamily="34" charset="0"/>
              </a:rPr>
              <a:t>originator</a:t>
            </a:r>
            <a:r>
              <a:rPr lang="id-ID" b="1" dirty="0">
                <a:latin typeface="Century Gothic" panose="020B0502020202020204" pitchFamily="34" charset="0"/>
              </a:rPr>
              <a:t>=10.7.7.7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</a:t>
            </a:r>
            <a:r>
              <a:rPr lang="id-ID" b="1" dirty="0" err="1">
                <a:latin typeface="Century Gothic" panose="020B0502020202020204" pitchFamily="34" charset="0"/>
              </a:rPr>
              <a:t>sequence-number</a:t>
            </a:r>
            <a:r>
              <a:rPr lang="id-ID" b="1" dirty="0">
                <a:latin typeface="Century Gothic" panose="020B0502020202020204" pitchFamily="34" charset="0"/>
              </a:rPr>
              <a:t>=0x80000001 </a:t>
            </a:r>
            <a:r>
              <a:rPr lang="id-ID" b="1" dirty="0" err="1">
                <a:latin typeface="Century Gothic" panose="020B0502020202020204" pitchFamily="34" charset="0"/>
              </a:rPr>
              <a:t>age</a:t>
            </a:r>
            <a:r>
              <a:rPr lang="id-ID" b="1" dirty="0">
                <a:latin typeface="Century Gothic" panose="020B0502020202020204" pitchFamily="34" charset="0"/>
              </a:rPr>
              <a:t>=237 </a:t>
            </a:r>
            <a:r>
              <a:rPr lang="id-ID" b="1" dirty="0" err="1">
                <a:latin typeface="Century Gothic" panose="020B0502020202020204" pitchFamily="34" charset="0"/>
              </a:rPr>
              <a:t>checksum</a:t>
            </a:r>
            <a:r>
              <a:rPr lang="id-ID" b="1" dirty="0">
                <a:latin typeface="Century Gothic" panose="020B0502020202020204" pitchFamily="34" charset="0"/>
              </a:rPr>
              <a:t>=0x7165 </a:t>
            </a:r>
            <a:r>
              <a:rPr lang="id-ID" b="1" dirty="0" err="1">
                <a:latin typeface="Century Gothic" panose="020B0502020202020204" pitchFamily="34" charset="0"/>
              </a:rPr>
              <a:t>options</a:t>
            </a:r>
            <a:r>
              <a:rPr lang="id-ID" b="1" dirty="0">
                <a:latin typeface="Century Gothic" panose="020B0502020202020204" pitchFamily="34" charset="0"/>
              </a:rPr>
              <a:t>="E" </a:t>
            </a:r>
            <a:r>
              <a:rPr lang="id-ID" b="1" dirty="0" err="1">
                <a:latin typeface="Century Gothic" panose="020B0502020202020204" pitchFamily="34" charset="0"/>
              </a:rPr>
              <a:t>body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netmask</a:t>
            </a:r>
            <a:r>
              <a:rPr lang="id-ID" b="1" dirty="0">
                <a:latin typeface="Century Gothic" panose="020B0502020202020204" pitchFamily="34" charset="0"/>
              </a:rPr>
              <a:t>=255.255.255.252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forwarding-address</a:t>
            </a:r>
            <a:r>
              <a:rPr lang="id-ID" b="1" dirty="0">
                <a:latin typeface="Century Gothic" panose="020B0502020202020204" pitchFamily="34" charset="0"/>
              </a:rPr>
              <a:t>=0.0.0.0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metric</a:t>
            </a:r>
            <a:r>
              <a:rPr lang="id-ID" b="1" dirty="0">
                <a:latin typeface="Century Gothic" panose="020B0502020202020204" pitchFamily="34" charset="0"/>
              </a:rPr>
              <a:t>=20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</a:t>
            </a:r>
            <a:r>
              <a:rPr lang="id-ID" b="1" dirty="0" err="1">
                <a:latin typeface="Century Gothic" panose="020B0502020202020204" pitchFamily="34" charset="0"/>
              </a:rPr>
              <a:t>route-tag</a:t>
            </a:r>
            <a:r>
              <a:rPr lang="id-ID" b="1" dirty="0">
                <a:latin typeface="Century Gothic" panose="020B0502020202020204" pitchFamily="34" charset="0"/>
              </a:rPr>
              <a:t>=0x0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type2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2870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Building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LSDB (5)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229600" cy="3467665"/>
          </a:xfrm>
        </p:spPr>
      </p:pic>
      <p:sp>
        <p:nvSpPr>
          <p:cNvPr id="12" name="Lightning Bolt 11"/>
          <p:cNvSpPr/>
          <p:nvPr/>
        </p:nvSpPr>
        <p:spPr>
          <a:xfrm>
            <a:off x="914400" y="2667000"/>
            <a:ext cx="304800" cy="10668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Lightning Bolt 12"/>
          <p:cNvSpPr/>
          <p:nvPr/>
        </p:nvSpPr>
        <p:spPr>
          <a:xfrm rot="5663885">
            <a:off x="5420316" y="3698055"/>
            <a:ext cx="304800" cy="10668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29124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Final </a:t>
            </a:r>
            <a:r>
              <a:rPr lang="id-ID" dirty="0" err="1"/>
              <a:t>Result</a:t>
            </a:r>
            <a:r>
              <a:rPr lang="id-ID" dirty="0"/>
              <a:t> in </a:t>
            </a:r>
            <a:r>
              <a:rPr lang="id-ID" dirty="0" err="1"/>
              <a:t>Router’s</a:t>
            </a:r>
            <a:r>
              <a:rPr lang="id-ID" dirty="0"/>
              <a:t>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Table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[admin@R5] &gt; </a:t>
            </a:r>
            <a:r>
              <a:rPr lang="id-ID" b="1" dirty="0" err="1">
                <a:latin typeface="Century Gothic" panose="020B0502020202020204" pitchFamily="34" charset="0"/>
              </a:rPr>
              <a:t>ip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route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print</a:t>
            </a:r>
            <a:r>
              <a:rPr lang="id-ID" b="1" dirty="0">
                <a:latin typeface="Century Gothic" panose="020B0502020202020204" pitchFamily="34" charset="0"/>
              </a:rPr>
              <a:t> detail </a:t>
            </a:r>
            <a:r>
              <a:rPr lang="id-ID" b="1" dirty="0" err="1">
                <a:latin typeface="Century Gothic" panose="020B0502020202020204" pitchFamily="34" charset="0"/>
              </a:rPr>
              <a:t>where</a:t>
            </a:r>
            <a:r>
              <a:rPr lang="id-ID" b="1" dirty="0">
                <a:latin typeface="Century Gothic" panose="020B0502020202020204" pitchFamily="34" charset="0"/>
              </a:rPr>
              <a:t> </a:t>
            </a:r>
            <a:r>
              <a:rPr lang="id-ID" b="1" dirty="0" err="1">
                <a:latin typeface="Century Gothic" panose="020B0502020202020204" pitchFamily="34" charset="0"/>
              </a:rPr>
              <a:t>ospf</a:t>
            </a: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 err="1">
                <a:latin typeface="Century Gothic" panose="020B0502020202020204" pitchFamily="34" charset="0"/>
              </a:rPr>
              <a:t>Flags</a:t>
            </a:r>
            <a:r>
              <a:rPr lang="id-ID" b="1" dirty="0">
                <a:latin typeface="Century Gothic" panose="020B0502020202020204" pitchFamily="34" charset="0"/>
              </a:rPr>
              <a:t>: X - </a:t>
            </a:r>
            <a:r>
              <a:rPr lang="id-ID" b="1" dirty="0" err="1">
                <a:latin typeface="Century Gothic" panose="020B0502020202020204" pitchFamily="34" charset="0"/>
              </a:rPr>
              <a:t>disabled</a:t>
            </a:r>
            <a:r>
              <a:rPr lang="id-ID" b="1" dirty="0">
                <a:latin typeface="Century Gothic" panose="020B0502020202020204" pitchFamily="34" charset="0"/>
              </a:rPr>
              <a:t>, A - </a:t>
            </a:r>
            <a:r>
              <a:rPr lang="id-ID" b="1" dirty="0" err="1">
                <a:latin typeface="Century Gothic" panose="020B0502020202020204" pitchFamily="34" charset="0"/>
              </a:rPr>
              <a:t>active</a:t>
            </a:r>
            <a:r>
              <a:rPr lang="id-ID" b="1" dirty="0">
                <a:latin typeface="Century Gothic" panose="020B0502020202020204" pitchFamily="34" charset="0"/>
              </a:rPr>
              <a:t>, D - </a:t>
            </a:r>
            <a:r>
              <a:rPr lang="id-ID" b="1" dirty="0" err="1">
                <a:latin typeface="Century Gothic" panose="020B0502020202020204" pitchFamily="34" charset="0"/>
              </a:rPr>
              <a:t>dynamic</a:t>
            </a:r>
            <a:r>
              <a:rPr lang="id-ID" b="1" dirty="0">
                <a:latin typeface="Century Gothic" panose="020B0502020202020204" pitchFamily="34" charset="0"/>
              </a:rPr>
              <a:t>, C - </a:t>
            </a:r>
            <a:r>
              <a:rPr lang="id-ID" b="1" dirty="0" err="1">
                <a:latin typeface="Century Gothic" panose="020B0502020202020204" pitchFamily="34" charset="0"/>
              </a:rPr>
              <a:t>connect</a:t>
            </a:r>
            <a:r>
              <a:rPr lang="id-ID" b="1" dirty="0">
                <a:latin typeface="Century Gothic" panose="020B0502020202020204" pitchFamily="34" charset="0"/>
              </a:rPr>
              <a:t>, S - </a:t>
            </a:r>
            <a:r>
              <a:rPr lang="id-ID" b="1" dirty="0" err="1">
                <a:latin typeface="Century Gothic" panose="020B0502020202020204" pitchFamily="34" charset="0"/>
              </a:rPr>
              <a:t>static</a:t>
            </a:r>
            <a:r>
              <a:rPr lang="id-ID" b="1" dirty="0">
                <a:latin typeface="Century Gothic" panose="020B0502020202020204" pitchFamily="34" charset="0"/>
              </a:rPr>
              <a:t>, r - </a:t>
            </a:r>
            <a:r>
              <a:rPr lang="id-ID" b="1" dirty="0" err="1">
                <a:latin typeface="Century Gothic" panose="020B0502020202020204" pitchFamily="34" charset="0"/>
              </a:rPr>
              <a:t>rip</a:t>
            </a:r>
            <a:r>
              <a:rPr lang="id-ID" b="1" dirty="0">
                <a:latin typeface="Century Gothic" panose="020B0502020202020204" pitchFamily="34" charset="0"/>
              </a:rPr>
              <a:t>, b - </a:t>
            </a:r>
            <a:r>
              <a:rPr lang="id-ID" b="1" dirty="0" err="1">
                <a:latin typeface="Century Gothic" panose="020B0502020202020204" pitchFamily="34" charset="0"/>
              </a:rPr>
              <a:t>bgp</a:t>
            </a:r>
            <a:r>
              <a:rPr lang="id-ID" b="1" dirty="0">
                <a:latin typeface="Century Gothic" panose="020B0502020202020204" pitchFamily="34" charset="0"/>
              </a:rPr>
              <a:t>, o - </a:t>
            </a:r>
            <a:r>
              <a:rPr lang="id-ID" b="1" dirty="0" err="1">
                <a:latin typeface="Century Gothic" panose="020B0502020202020204" pitchFamily="34" charset="0"/>
              </a:rPr>
              <a:t>ospf</a:t>
            </a:r>
            <a:r>
              <a:rPr lang="id-ID" b="1" dirty="0">
                <a:latin typeface="Century Gothic" panose="020B0502020202020204" pitchFamily="34" charset="0"/>
              </a:rPr>
              <a:t>, m - </a:t>
            </a:r>
            <a:r>
              <a:rPr lang="id-ID" b="1" dirty="0" err="1">
                <a:latin typeface="Century Gothic" panose="020B0502020202020204" pitchFamily="34" charset="0"/>
              </a:rPr>
              <a:t>mme</a:t>
            </a:r>
            <a:r>
              <a:rPr lang="id-ID" b="1" dirty="0">
                <a:latin typeface="Century Gothic" panose="020B0502020202020204" pitchFamily="34" charset="0"/>
              </a:rPr>
              <a:t>,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B - </a:t>
            </a:r>
            <a:r>
              <a:rPr lang="id-ID" b="1" dirty="0" err="1">
                <a:latin typeface="Century Gothic" panose="020B0502020202020204" pitchFamily="34" charset="0"/>
              </a:rPr>
              <a:t>blackhole</a:t>
            </a:r>
            <a:r>
              <a:rPr lang="id-ID" b="1" dirty="0">
                <a:latin typeface="Century Gothic" panose="020B0502020202020204" pitchFamily="34" charset="0"/>
              </a:rPr>
              <a:t>, U - </a:t>
            </a:r>
            <a:r>
              <a:rPr lang="id-ID" b="1" dirty="0" err="1">
                <a:latin typeface="Century Gothic" panose="020B0502020202020204" pitchFamily="34" charset="0"/>
              </a:rPr>
              <a:t>unreachable</a:t>
            </a:r>
            <a:r>
              <a:rPr lang="id-ID" b="1" dirty="0">
                <a:latin typeface="Century Gothic" panose="020B0502020202020204" pitchFamily="34" charset="0"/>
              </a:rPr>
              <a:t>, P - </a:t>
            </a:r>
            <a:r>
              <a:rPr lang="id-ID" b="1" dirty="0" err="1">
                <a:latin typeface="Century Gothic" panose="020B0502020202020204" pitchFamily="34" charset="0"/>
              </a:rPr>
              <a:t>prohibit</a:t>
            </a: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0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=10.1.123.0/30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=30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1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=10.1.123.4/30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=20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2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=10.1.123.8/30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=30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3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=10.1.123.20/30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=40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4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=10.1.123.24/30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=40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5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=10.1.123.28/30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=50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6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=172.16.0.0/30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=70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=external-type-1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7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=172.31.0.0/30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=10.1.123.18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-status=10.1.123.18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ether2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=external-type-2</a:t>
            </a:r>
          </a:p>
          <a:p>
            <a:pPr marL="0" indent="0">
              <a:buNone/>
            </a:pPr>
            <a:endParaRPr lang="id-ID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8 </a:t>
            </a:r>
            <a:r>
              <a:rPr lang="id-ID" b="1" dirty="0" err="1">
                <a:latin typeface="Century Gothic" panose="020B0502020202020204" pitchFamily="34" charset="0"/>
              </a:rPr>
              <a:t>ADo</a:t>
            </a:r>
            <a:r>
              <a:rPr lang="id-ID" b="1" dirty="0">
                <a:latin typeface="Century Gothic" panose="020B0502020202020204" pitchFamily="34" charset="0"/>
              </a:rPr>
              <a:t>  </a:t>
            </a:r>
            <a:r>
              <a:rPr lang="id-ID" b="1" dirty="0" err="1">
                <a:latin typeface="Century Gothic" panose="020B0502020202020204" pitchFamily="34" charset="0"/>
              </a:rPr>
              <a:t>dst-address</a:t>
            </a:r>
            <a:r>
              <a:rPr lang="id-ID" b="1" dirty="0">
                <a:latin typeface="Century Gothic" panose="020B0502020202020204" pitchFamily="34" charset="0"/>
              </a:rPr>
              <a:t>=192.168.0.0/30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=10.1.123.13 </a:t>
            </a:r>
            <a:r>
              <a:rPr lang="id-ID" b="1" dirty="0" err="1">
                <a:latin typeface="Century Gothic" panose="020B0502020202020204" pitchFamily="34" charset="0"/>
              </a:rPr>
              <a:t>gateway</a:t>
            </a:r>
            <a:r>
              <a:rPr lang="id-ID" b="1" dirty="0">
                <a:latin typeface="Century Gothic" panose="020B0502020202020204" pitchFamily="34" charset="0"/>
              </a:rPr>
              <a:t>-status=10.1.123.13 </a:t>
            </a:r>
            <a:r>
              <a:rPr lang="id-ID" b="1" dirty="0" err="1">
                <a:latin typeface="Century Gothic" panose="020B0502020202020204" pitchFamily="34" charset="0"/>
              </a:rPr>
              <a:t>reachable</a:t>
            </a:r>
            <a:r>
              <a:rPr lang="id-ID" b="1" dirty="0">
                <a:latin typeface="Century Gothic" panose="020B0502020202020204" pitchFamily="34" charset="0"/>
              </a:rPr>
              <a:t> via  ether1</a:t>
            </a:r>
          </a:p>
          <a:p>
            <a:pPr marL="0" indent="0">
              <a:buNone/>
            </a:pPr>
            <a:r>
              <a:rPr lang="id-ID" b="1" dirty="0">
                <a:latin typeface="Century Gothic" panose="020B0502020202020204" pitchFamily="34" charset="0"/>
              </a:rPr>
              <a:t>        </a:t>
            </a:r>
            <a:r>
              <a:rPr lang="id-ID" b="1" dirty="0" err="1">
                <a:latin typeface="Century Gothic" panose="020B0502020202020204" pitchFamily="34" charset="0"/>
              </a:rPr>
              <a:t>distance</a:t>
            </a:r>
            <a:r>
              <a:rPr lang="id-ID" b="1" dirty="0">
                <a:latin typeface="Century Gothic" panose="020B0502020202020204" pitchFamily="34" charset="0"/>
              </a:rPr>
              <a:t>=110 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=20 target-</a:t>
            </a:r>
            <a:r>
              <a:rPr lang="id-ID" b="1" dirty="0" err="1">
                <a:latin typeface="Century Gothic" panose="020B0502020202020204" pitchFamily="34" charset="0"/>
              </a:rPr>
              <a:t>scope</a:t>
            </a:r>
            <a:r>
              <a:rPr lang="id-ID" b="1" dirty="0">
                <a:latin typeface="Century Gothic" panose="020B0502020202020204" pitchFamily="34" charset="0"/>
              </a:rPr>
              <a:t>=10 </a:t>
            </a:r>
            <a:r>
              <a:rPr lang="id-ID" b="1" dirty="0" err="1">
                <a:latin typeface="Century Gothic" panose="020B0502020202020204" pitchFamily="34" charset="0"/>
              </a:rPr>
              <a:t>ospf-metric</a:t>
            </a:r>
            <a:r>
              <a:rPr lang="id-ID" b="1" dirty="0">
                <a:latin typeface="Century Gothic" panose="020B0502020202020204" pitchFamily="34" charset="0"/>
              </a:rPr>
              <a:t>=50 </a:t>
            </a:r>
            <a:r>
              <a:rPr lang="id-ID" b="1" dirty="0" err="1">
                <a:latin typeface="Century Gothic" panose="020B0502020202020204" pitchFamily="34" charset="0"/>
              </a:rPr>
              <a:t>ospf-type</a:t>
            </a:r>
            <a:r>
              <a:rPr lang="id-ID" b="1" dirty="0">
                <a:latin typeface="Century Gothic" panose="020B0502020202020204" pitchFamily="34" charset="0"/>
              </a:rPr>
              <a:t>=</a:t>
            </a:r>
            <a:r>
              <a:rPr lang="id-ID" b="1" dirty="0" err="1">
                <a:latin typeface="Century Gothic" panose="020B0502020202020204" pitchFamily="34" charset="0"/>
              </a:rPr>
              <a:t>inter</a:t>
            </a:r>
            <a:r>
              <a:rPr lang="id-ID" b="1" dirty="0">
                <a:latin typeface="Century Gothic" panose="020B0502020202020204" pitchFamily="34" charset="0"/>
              </a:rPr>
              <a:t>-area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9897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Conclusion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LSAs</a:t>
            </a:r>
            <a:r>
              <a:rPr lang="id-ID" dirty="0"/>
              <a:t> are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keys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mastering</a:t>
            </a:r>
            <a:r>
              <a:rPr lang="id-ID" dirty="0"/>
              <a:t> OSPF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protocol</a:t>
            </a:r>
            <a:endParaRPr lang="id-ID" dirty="0"/>
          </a:p>
          <a:p>
            <a:r>
              <a:rPr lang="id-ID" dirty="0" err="1"/>
              <a:t>Deep</a:t>
            </a:r>
            <a:r>
              <a:rPr lang="id-ID" dirty="0"/>
              <a:t> </a:t>
            </a:r>
            <a:r>
              <a:rPr lang="id-ID" dirty="0" err="1"/>
              <a:t>understanding</a:t>
            </a:r>
            <a:r>
              <a:rPr lang="id-ID" dirty="0"/>
              <a:t> </a:t>
            </a:r>
            <a:r>
              <a:rPr lang="id-ID" dirty="0" err="1"/>
              <a:t>about</a:t>
            </a:r>
            <a:r>
              <a:rPr lang="id-ID" dirty="0"/>
              <a:t> </a:t>
            </a:r>
            <a:r>
              <a:rPr lang="id-ID" dirty="0" err="1"/>
              <a:t>LSAs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helpful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understand</a:t>
            </a:r>
            <a:r>
              <a:rPr lang="id-ID" dirty="0"/>
              <a:t> OSPF </a:t>
            </a:r>
            <a:r>
              <a:rPr lang="id-ID" dirty="0" err="1"/>
              <a:t>behaviour</a:t>
            </a:r>
            <a:r>
              <a:rPr lang="id-ID" dirty="0"/>
              <a:t>.</a:t>
            </a:r>
          </a:p>
          <a:p>
            <a:r>
              <a:rPr lang="en-US" dirty="0"/>
              <a:t>Knowledge of LSA</a:t>
            </a:r>
            <a:r>
              <a:rPr lang="id-ID" dirty="0"/>
              <a:t>s</a:t>
            </a:r>
            <a:r>
              <a:rPr lang="en-US" dirty="0"/>
              <a:t> and its connection with OSPF routing protocol behavior will make it easier for you to design, implement and troubleshoot within OSPF networks.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1824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QUESTIONS 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discuss more about this by contacting me through:</a:t>
            </a:r>
            <a:endParaRPr lang="id-ID" dirty="0"/>
          </a:p>
          <a:p>
            <a:pPr lvl="1"/>
            <a:r>
              <a:rPr lang="id-ID" dirty="0"/>
              <a:t>WA : +6285268481913</a:t>
            </a:r>
          </a:p>
          <a:p>
            <a:pPr lvl="1"/>
            <a:r>
              <a:rPr lang="id-ID" dirty="0"/>
              <a:t>E-</a:t>
            </a:r>
            <a:r>
              <a:rPr lang="id-ID" dirty="0" err="1"/>
              <a:t>mail</a:t>
            </a:r>
            <a:r>
              <a:rPr lang="id-ID" dirty="0"/>
              <a:t> : ziadsobri@gmail.com</a:t>
            </a:r>
          </a:p>
        </p:txBody>
      </p:sp>
    </p:spTree>
    <p:extLst>
      <p:ext uri="{BB962C8B-B14F-4D97-AF65-F5344CB8AC3E}">
        <p14:creationId xmlns:p14="http://schemas.microsoft.com/office/powerpoint/2010/main" val="535758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THANK YOU !!!!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057400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2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About</a:t>
            </a:r>
            <a:r>
              <a:rPr lang="id-ID" dirty="0"/>
              <a:t> INALAB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Contact Details</a:t>
            </a:r>
          </a:p>
          <a:p>
            <a:r>
              <a:rPr lang="id-ID" i="1" dirty="0" err="1"/>
              <a:t>Address</a:t>
            </a:r>
            <a:r>
              <a:rPr lang="id-ID" i="1" dirty="0"/>
              <a:t> : </a:t>
            </a:r>
            <a:r>
              <a:rPr lang="en-US" i="1" dirty="0" err="1"/>
              <a:t>Jalan</a:t>
            </a:r>
            <a:r>
              <a:rPr lang="en-US" i="1" dirty="0"/>
              <a:t> Amethyst 7 no.23 </a:t>
            </a:r>
            <a:br>
              <a:rPr lang="en-US" i="1" dirty="0"/>
            </a:br>
            <a:r>
              <a:rPr lang="en-US" i="1" dirty="0"/>
              <a:t>Springhill Bandar Lampung </a:t>
            </a:r>
            <a:br>
              <a:rPr lang="en-US" i="1" dirty="0"/>
            </a:br>
            <a:r>
              <a:rPr lang="en-US" i="1" dirty="0"/>
              <a:t>Indonesia 35158</a:t>
            </a:r>
          </a:p>
          <a:p>
            <a:r>
              <a:rPr lang="id-ID" i="1" dirty="0" err="1"/>
              <a:t>Phone</a:t>
            </a:r>
            <a:r>
              <a:rPr lang="id-ID" i="1" dirty="0"/>
              <a:t> : </a:t>
            </a:r>
            <a:r>
              <a:rPr lang="en-US" i="1" dirty="0"/>
              <a:t>+62811-810-910</a:t>
            </a:r>
            <a:endParaRPr lang="id-ID" i="1" dirty="0"/>
          </a:p>
          <a:p>
            <a:r>
              <a:rPr lang="id-ID" i="1" dirty="0"/>
              <a:t>E-</a:t>
            </a:r>
            <a:r>
              <a:rPr lang="id-ID" i="1" dirty="0" err="1"/>
              <a:t>mail</a:t>
            </a:r>
            <a:r>
              <a:rPr lang="id-ID" i="1" dirty="0"/>
              <a:t> : </a:t>
            </a:r>
            <a:r>
              <a:rPr lang="en-US" i="1" dirty="0">
                <a:hlinkClick r:id="rId2"/>
              </a:rPr>
              <a:t>info@inalab.co.id</a:t>
            </a:r>
            <a:endParaRPr lang="en-US" i="1" dirty="0"/>
          </a:p>
          <a:p>
            <a:r>
              <a:rPr lang="id-ID" i="1" dirty="0" err="1"/>
              <a:t>Fax</a:t>
            </a:r>
            <a:r>
              <a:rPr lang="id-ID" i="1" dirty="0"/>
              <a:t>	 : </a:t>
            </a:r>
            <a:r>
              <a:rPr lang="en-US" i="1" dirty="0"/>
              <a:t>+62721-8050504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61174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OSPF </a:t>
            </a:r>
            <a:r>
              <a:rPr lang="id-ID" dirty="0" err="1"/>
              <a:t>Overview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err="1"/>
              <a:t>Dynamic</a:t>
            </a:r>
            <a:r>
              <a:rPr lang="id-ID" dirty="0"/>
              <a:t>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Procotol</a:t>
            </a:r>
            <a:endParaRPr lang="id-ID" dirty="0"/>
          </a:p>
          <a:p>
            <a:r>
              <a:rPr lang="id-ID" dirty="0"/>
              <a:t>Interior </a:t>
            </a:r>
            <a:r>
              <a:rPr lang="id-ID" dirty="0" err="1"/>
              <a:t>Gateway</a:t>
            </a:r>
            <a:r>
              <a:rPr lang="id-ID" dirty="0"/>
              <a:t> </a:t>
            </a:r>
            <a:r>
              <a:rPr lang="id-ID" dirty="0" err="1"/>
              <a:t>Protocol</a:t>
            </a:r>
            <a:r>
              <a:rPr lang="id-ID" dirty="0"/>
              <a:t> (IGP), </a:t>
            </a:r>
            <a:r>
              <a:rPr lang="id-ID" dirty="0" err="1"/>
              <a:t>runs</a:t>
            </a:r>
            <a:r>
              <a:rPr lang="id-ID" dirty="0"/>
              <a:t> </a:t>
            </a:r>
            <a:r>
              <a:rPr lang="id-ID" dirty="0" err="1"/>
              <a:t>within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</a:t>
            </a:r>
            <a:r>
              <a:rPr lang="id-ID" dirty="0" err="1"/>
              <a:t>Autonomous</a:t>
            </a:r>
            <a:r>
              <a:rPr lang="id-ID" dirty="0"/>
              <a:t> System (AS)</a:t>
            </a:r>
          </a:p>
          <a:p>
            <a:r>
              <a:rPr lang="id-ID" dirty="0" err="1"/>
              <a:t>Based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Link-State</a:t>
            </a:r>
          </a:p>
          <a:p>
            <a:r>
              <a:rPr lang="id-ID" dirty="0" err="1"/>
              <a:t>Using</a:t>
            </a:r>
            <a:r>
              <a:rPr lang="id-ID" dirty="0"/>
              <a:t> </a:t>
            </a:r>
            <a:r>
              <a:rPr lang="id-ID" dirty="0" err="1"/>
              <a:t>multicast</a:t>
            </a:r>
            <a:r>
              <a:rPr lang="id-ID" dirty="0"/>
              <a:t> </a:t>
            </a:r>
            <a:r>
              <a:rPr lang="id-ID" dirty="0" err="1"/>
              <a:t>address</a:t>
            </a:r>
            <a:r>
              <a:rPr lang="id-ID" dirty="0"/>
              <a:t> (224.0.0.5 &amp; 224.0.0.6)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updates</a:t>
            </a:r>
            <a:endParaRPr lang="id-ID" dirty="0"/>
          </a:p>
          <a:p>
            <a:r>
              <a:rPr lang="id-ID" dirty="0"/>
              <a:t>Best </a:t>
            </a:r>
            <a:r>
              <a:rPr lang="id-ID" dirty="0" err="1"/>
              <a:t>path</a:t>
            </a:r>
            <a:r>
              <a:rPr lang="id-ID" dirty="0"/>
              <a:t> </a:t>
            </a:r>
            <a:r>
              <a:rPr lang="id-ID" dirty="0" err="1"/>
              <a:t>selection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</a:t>
            </a:r>
            <a:r>
              <a:rPr lang="id-ID" dirty="0" err="1"/>
              <a:t>Shortest</a:t>
            </a:r>
            <a:r>
              <a:rPr lang="id-ID" dirty="0"/>
              <a:t> </a:t>
            </a:r>
            <a:r>
              <a:rPr lang="id-ID" dirty="0" err="1"/>
              <a:t>Path</a:t>
            </a:r>
            <a:r>
              <a:rPr lang="id-ID" dirty="0"/>
              <a:t> First (SPF) </a:t>
            </a:r>
            <a:r>
              <a:rPr lang="id-ID" dirty="0" err="1"/>
              <a:t>algorithm</a:t>
            </a:r>
            <a:r>
              <a:rPr lang="id-ID" dirty="0"/>
              <a:t> (</a:t>
            </a:r>
            <a:r>
              <a:rPr lang="id-ID" dirty="0" err="1"/>
              <a:t>also</a:t>
            </a:r>
            <a:r>
              <a:rPr lang="id-ID" dirty="0"/>
              <a:t> </a:t>
            </a:r>
            <a:r>
              <a:rPr lang="id-ID" dirty="0" err="1"/>
              <a:t>referred</a:t>
            </a:r>
            <a:r>
              <a:rPr lang="id-ID" dirty="0"/>
              <a:t> as </a:t>
            </a:r>
            <a:r>
              <a:rPr lang="id-ID" dirty="0" err="1"/>
              <a:t>Djikstra</a:t>
            </a:r>
            <a:r>
              <a:rPr lang="id-ID" dirty="0"/>
              <a:t> </a:t>
            </a:r>
            <a:r>
              <a:rPr lang="id-ID" dirty="0" err="1"/>
              <a:t>algorithm</a:t>
            </a:r>
            <a:r>
              <a:rPr lang="id-ID" dirty="0"/>
              <a:t>). The </a:t>
            </a:r>
            <a:r>
              <a:rPr lang="id-ID" dirty="0" err="1"/>
              <a:t>path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least</a:t>
            </a:r>
            <a:r>
              <a:rPr lang="id-ID" dirty="0"/>
              <a:t> total </a:t>
            </a:r>
            <a:r>
              <a:rPr lang="id-ID" dirty="0" err="1"/>
              <a:t>cost</a:t>
            </a:r>
            <a:r>
              <a:rPr lang="id-ID" dirty="0"/>
              <a:t> (</a:t>
            </a:r>
            <a:r>
              <a:rPr lang="id-ID" dirty="0" err="1"/>
              <a:t>lowest</a:t>
            </a:r>
            <a:r>
              <a:rPr lang="id-ID" dirty="0"/>
              <a:t> </a:t>
            </a:r>
            <a:r>
              <a:rPr lang="id-ID" dirty="0" err="1"/>
              <a:t>ospf</a:t>
            </a:r>
            <a:r>
              <a:rPr lang="id-ID" dirty="0"/>
              <a:t> </a:t>
            </a:r>
            <a:r>
              <a:rPr lang="id-ID" dirty="0" err="1"/>
              <a:t>metric</a:t>
            </a:r>
            <a:r>
              <a:rPr lang="id-ID" dirty="0"/>
              <a:t>)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installed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table</a:t>
            </a:r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628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How</a:t>
            </a:r>
            <a:r>
              <a:rPr lang="id-ID" dirty="0"/>
              <a:t> OSPF </a:t>
            </a:r>
            <a:r>
              <a:rPr lang="id-ID" dirty="0" err="1"/>
              <a:t>work</a:t>
            </a:r>
            <a:r>
              <a:rPr lang="id-ID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err="1"/>
              <a:t>Establish</a:t>
            </a:r>
            <a:r>
              <a:rPr lang="id-ID" dirty="0"/>
              <a:t> </a:t>
            </a:r>
            <a:r>
              <a:rPr lang="id-ID" dirty="0" err="1"/>
              <a:t>neighbor</a:t>
            </a:r>
            <a:r>
              <a:rPr lang="id-ID" dirty="0"/>
              <a:t> </a:t>
            </a:r>
            <a:r>
              <a:rPr lang="id-ID" dirty="0" err="1"/>
              <a:t>relationship</a:t>
            </a:r>
            <a:r>
              <a:rPr lang="id-ID" dirty="0"/>
              <a:t> </a:t>
            </a:r>
            <a:r>
              <a:rPr lang="id-ID" dirty="0" err="1"/>
              <a:t>between</a:t>
            </a:r>
            <a:r>
              <a:rPr lang="id-ID" dirty="0"/>
              <a:t> </a:t>
            </a:r>
            <a:r>
              <a:rPr lang="id-ID" dirty="0" err="1"/>
              <a:t>routers</a:t>
            </a:r>
            <a:r>
              <a:rPr lang="id-ID" dirty="0"/>
              <a:t> (OSPF </a:t>
            </a:r>
            <a:r>
              <a:rPr lang="id-ID" dirty="0" err="1"/>
              <a:t>adjacency</a:t>
            </a:r>
            <a:r>
              <a:rPr lang="id-ID" dirty="0"/>
              <a:t>)</a:t>
            </a:r>
          </a:p>
          <a:p>
            <a:r>
              <a:rPr lang="id-ID" dirty="0"/>
              <a:t>Exchange </a:t>
            </a:r>
            <a:r>
              <a:rPr lang="id-ID" dirty="0" err="1"/>
              <a:t>Database</a:t>
            </a:r>
            <a:r>
              <a:rPr lang="id-ID" dirty="0"/>
              <a:t> </a:t>
            </a:r>
            <a:r>
              <a:rPr lang="id-ID" dirty="0" err="1"/>
              <a:t>Description</a:t>
            </a:r>
            <a:r>
              <a:rPr lang="id-ID" dirty="0"/>
              <a:t>,  Link-State </a:t>
            </a:r>
            <a:r>
              <a:rPr lang="id-ID" dirty="0" err="1"/>
              <a:t>Request</a:t>
            </a:r>
            <a:r>
              <a:rPr lang="id-ID" dirty="0"/>
              <a:t> &amp; Link State </a:t>
            </a:r>
            <a:r>
              <a:rPr lang="id-ID" dirty="0" err="1"/>
              <a:t>Update</a:t>
            </a:r>
            <a:endParaRPr lang="id-ID" dirty="0"/>
          </a:p>
          <a:p>
            <a:r>
              <a:rPr lang="id-ID" dirty="0" err="1"/>
              <a:t>Build</a:t>
            </a:r>
            <a:r>
              <a:rPr lang="id-ID" dirty="0"/>
              <a:t> Link-State </a:t>
            </a:r>
            <a:r>
              <a:rPr lang="id-ID" dirty="0" err="1"/>
              <a:t>Database</a:t>
            </a:r>
            <a:r>
              <a:rPr lang="id-ID" dirty="0"/>
              <a:t> (LSDB)</a:t>
            </a:r>
          </a:p>
          <a:p>
            <a:r>
              <a:rPr lang="id-ID" dirty="0" err="1"/>
              <a:t>Build</a:t>
            </a:r>
            <a:r>
              <a:rPr lang="id-ID" dirty="0"/>
              <a:t> </a:t>
            </a:r>
            <a:r>
              <a:rPr lang="id-ID" dirty="0" err="1"/>
              <a:t>Shortest</a:t>
            </a:r>
            <a:r>
              <a:rPr lang="id-ID" dirty="0"/>
              <a:t> </a:t>
            </a:r>
            <a:r>
              <a:rPr lang="id-ID" dirty="0" err="1"/>
              <a:t>Path</a:t>
            </a:r>
            <a:r>
              <a:rPr lang="id-ID" dirty="0"/>
              <a:t> First </a:t>
            </a:r>
            <a:r>
              <a:rPr lang="id-ID" dirty="0" err="1"/>
              <a:t>tree</a:t>
            </a:r>
            <a:r>
              <a:rPr lang="id-ID" dirty="0"/>
              <a:t>, </a:t>
            </a:r>
            <a:r>
              <a:rPr lang="id-ID" dirty="0" err="1"/>
              <a:t>based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LSDB</a:t>
            </a:r>
          </a:p>
          <a:p>
            <a:r>
              <a:rPr lang="id-ID" dirty="0" err="1"/>
              <a:t>Calculate</a:t>
            </a:r>
            <a:r>
              <a:rPr lang="id-ID" dirty="0"/>
              <a:t> </a:t>
            </a:r>
            <a:r>
              <a:rPr lang="id-ID" dirty="0" err="1"/>
              <a:t>shortest</a:t>
            </a:r>
            <a:r>
              <a:rPr lang="id-ID" dirty="0"/>
              <a:t> </a:t>
            </a:r>
            <a:r>
              <a:rPr lang="id-ID" dirty="0" err="1"/>
              <a:t>path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</a:t>
            </a:r>
            <a:r>
              <a:rPr lang="id-ID" dirty="0" err="1"/>
              <a:t>Djikstra</a:t>
            </a:r>
            <a:r>
              <a:rPr lang="id-ID" dirty="0"/>
              <a:t> </a:t>
            </a:r>
            <a:r>
              <a:rPr lang="id-ID" dirty="0" err="1"/>
              <a:t>algorithm</a:t>
            </a:r>
            <a:endParaRPr lang="id-ID" dirty="0"/>
          </a:p>
          <a:p>
            <a:r>
              <a:rPr lang="id-ID" dirty="0" err="1"/>
              <a:t>Installing</a:t>
            </a:r>
            <a:r>
              <a:rPr lang="id-ID" dirty="0"/>
              <a:t> </a:t>
            </a:r>
            <a:r>
              <a:rPr lang="id-ID" dirty="0" err="1"/>
              <a:t>best-path</a:t>
            </a:r>
            <a:r>
              <a:rPr lang="id-ID" dirty="0"/>
              <a:t> </a:t>
            </a:r>
            <a:r>
              <a:rPr lang="id-ID" dirty="0" err="1"/>
              <a:t>route</a:t>
            </a:r>
            <a:r>
              <a:rPr lang="id-ID" dirty="0"/>
              <a:t> in </a:t>
            </a:r>
            <a:r>
              <a:rPr lang="id-ID" dirty="0" err="1"/>
              <a:t>routing</a:t>
            </a:r>
            <a:r>
              <a:rPr lang="id-ID" dirty="0"/>
              <a:t> </a:t>
            </a:r>
            <a:r>
              <a:rPr lang="id-ID" dirty="0" err="1"/>
              <a:t>table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16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Area &amp; Area </a:t>
            </a:r>
            <a:r>
              <a:rPr lang="id-ID" dirty="0" err="1"/>
              <a:t>Types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Area : </a:t>
            </a:r>
            <a:r>
              <a:rPr lang="id-ID" dirty="0" err="1"/>
              <a:t>collections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routers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identical</a:t>
            </a:r>
            <a:r>
              <a:rPr lang="id-ID" dirty="0"/>
              <a:t> OSPF area-ide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shares</a:t>
            </a:r>
            <a:r>
              <a:rPr lang="id-ID" dirty="0"/>
              <a:t> </a:t>
            </a:r>
            <a:r>
              <a:rPr lang="id-ID" dirty="0" err="1"/>
              <a:t>same</a:t>
            </a:r>
            <a:r>
              <a:rPr lang="id-ID" dirty="0"/>
              <a:t> </a:t>
            </a:r>
            <a:r>
              <a:rPr lang="id-ID" dirty="0" err="1"/>
              <a:t>topology</a:t>
            </a:r>
            <a:r>
              <a:rPr lang="id-ID" dirty="0"/>
              <a:t> </a:t>
            </a:r>
            <a:r>
              <a:rPr lang="id-ID" dirty="0" err="1"/>
              <a:t>database</a:t>
            </a:r>
            <a:r>
              <a:rPr lang="id-ID" dirty="0"/>
              <a:t>. Network </a:t>
            </a:r>
            <a:r>
              <a:rPr lang="id-ID" dirty="0" err="1"/>
              <a:t>structure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area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invisible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areas</a:t>
            </a:r>
            <a:r>
              <a:rPr lang="id-ID" dirty="0"/>
              <a:t>.</a:t>
            </a:r>
          </a:p>
          <a:p>
            <a:r>
              <a:rPr lang="id-ID" dirty="0"/>
              <a:t>Area </a:t>
            </a:r>
            <a:r>
              <a:rPr lang="id-ID" dirty="0" err="1"/>
              <a:t>Types</a:t>
            </a:r>
            <a:r>
              <a:rPr lang="id-ID" dirty="0"/>
              <a:t> :</a:t>
            </a:r>
          </a:p>
          <a:p>
            <a:pPr lvl="1"/>
            <a:r>
              <a:rPr lang="id-ID" dirty="0"/>
              <a:t>Standard Area</a:t>
            </a:r>
          </a:p>
          <a:p>
            <a:pPr lvl="1"/>
            <a:r>
              <a:rPr lang="id-ID" dirty="0" err="1"/>
              <a:t>Backbone</a:t>
            </a:r>
            <a:r>
              <a:rPr lang="id-ID" dirty="0"/>
              <a:t> Area</a:t>
            </a:r>
          </a:p>
          <a:p>
            <a:pPr lvl="1"/>
            <a:r>
              <a:rPr lang="id-ID" dirty="0" err="1"/>
              <a:t>Stub</a:t>
            </a:r>
            <a:r>
              <a:rPr lang="id-ID" dirty="0"/>
              <a:t> Area </a:t>
            </a:r>
          </a:p>
          <a:p>
            <a:pPr lvl="1"/>
            <a:r>
              <a:rPr lang="id-ID" dirty="0" err="1"/>
              <a:t>Totally</a:t>
            </a:r>
            <a:r>
              <a:rPr lang="id-ID" dirty="0"/>
              <a:t> </a:t>
            </a:r>
            <a:r>
              <a:rPr lang="id-ID" dirty="0" err="1"/>
              <a:t>Stub</a:t>
            </a:r>
            <a:r>
              <a:rPr lang="id-ID" dirty="0"/>
              <a:t> Area</a:t>
            </a:r>
          </a:p>
          <a:p>
            <a:pPr lvl="1"/>
            <a:r>
              <a:rPr lang="id-ID" dirty="0"/>
              <a:t>Not-</a:t>
            </a:r>
            <a:r>
              <a:rPr lang="id-ID" dirty="0" err="1"/>
              <a:t>So</a:t>
            </a:r>
            <a:r>
              <a:rPr lang="id-ID" dirty="0"/>
              <a:t>-</a:t>
            </a:r>
            <a:r>
              <a:rPr lang="id-ID" dirty="0" err="1"/>
              <a:t>Stubby</a:t>
            </a:r>
            <a:r>
              <a:rPr lang="id-ID" dirty="0"/>
              <a:t> Area (NSSA)</a:t>
            </a:r>
          </a:p>
          <a:p>
            <a:pPr lvl="1"/>
            <a:r>
              <a:rPr lang="id-ID" dirty="0" err="1"/>
              <a:t>Totally</a:t>
            </a:r>
            <a:r>
              <a:rPr lang="id-ID" dirty="0"/>
              <a:t> NSSA</a:t>
            </a:r>
          </a:p>
        </p:txBody>
      </p:sp>
    </p:spTree>
    <p:extLst>
      <p:ext uri="{BB962C8B-B14F-4D97-AF65-F5344CB8AC3E}">
        <p14:creationId xmlns:p14="http://schemas.microsoft.com/office/powerpoint/2010/main" val="13566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Router</a:t>
            </a:r>
            <a:r>
              <a:rPr lang="id-ID" dirty="0"/>
              <a:t> </a:t>
            </a:r>
            <a:r>
              <a:rPr lang="id-ID" dirty="0" err="1"/>
              <a:t>Types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Internal </a:t>
            </a:r>
            <a:r>
              <a:rPr lang="id-ID" dirty="0" err="1"/>
              <a:t>Router</a:t>
            </a:r>
            <a:r>
              <a:rPr lang="id-ID" dirty="0"/>
              <a:t> (IR)</a:t>
            </a:r>
          </a:p>
          <a:p>
            <a:r>
              <a:rPr lang="id-ID" dirty="0"/>
              <a:t>Area Border </a:t>
            </a:r>
            <a:r>
              <a:rPr lang="id-ID" dirty="0" err="1"/>
              <a:t>Router</a:t>
            </a:r>
            <a:r>
              <a:rPr lang="id-ID" dirty="0"/>
              <a:t> (ABR)</a:t>
            </a:r>
          </a:p>
          <a:p>
            <a:r>
              <a:rPr lang="id-ID" dirty="0" err="1"/>
              <a:t>Autonomous</a:t>
            </a:r>
            <a:r>
              <a:rPr lang="id-ID" dirty="0"/>
              <a:t> System </a:t>
            </a:r>
            <a:r>
              <a:rPr lang="id-ID" dirty="0" err="1"/>
              <a:t>Boundary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(ASBR)</a:t>
            </a:r>
          </a:p>
          <a:p>
            <a:r>
              <a:rPr lang="id-ID" dirty="0" err="1"/>
              <a:t>Designated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(DR)</a:t>
            </a:r>
          </a:p>
          <a:p>
            <a:r>
              <a:rPr lang="id-ID" dirty="0" err="1"/>
              <a:t>Backup</a:t>
            </a:r>
            <a:r>
              <a:rPr lang="id-ID" dirty="0"/>
              <a:t> </a:t>
            </a:r>
            <a:r>
              <a:rPr lang="id-ID" dirty="0" err="1"/>
              <a:t>Designated</a:t>
            </a:r>
            <a:r>
              <a:rPr lang="id-ID" dirty="0"/>
              <a:t> </a:t>
            </a:r>
            <a:r>
              <a:rPr lang="id-ID" dirty="0" err="1"/>
              <a:t>Router</a:t>
            </a:r>
            <a:r>
              <a:rPr lang="id-ID" dirty="0"/>
              <a:t> (BDR)</a:t>
            </a:r>
          </a:p>
        </p:txBody>
      </p:sp>
    </p:spTree>
    <p:extLst>
      <p:ext uri="{BB962C8B-B14F-4D97-AF65-F5344CB8AC3E}">
        <p14:creationId xmlns:p14="http://schemas.microsoft.com/office/powerpoint/2010/main" val="423525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OSPF </a:t>
            </a:r>
            <a:r>
              <a:rPr lang="id-ID" dirty="0" err="1"/>
              <a:t>Packets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Hello</a:t>
            </a:r>
            <a:endParaRPr lang="id-ID" dirty="0"/>
          </a:p>
          <a:p>
            <a:r>
              <a:rPr lang="id-ID" dirty="0" err="1"/>
              <a:t>Database</a:t>
            </a:r>
            <a:r>
              <a:rPr lang="id-ID" dirty="0"/>
              <a:t> </a:t>
            </a:r>
            <a:r>
              <a:rPr lang="id-ID" dirty="0" err="1"/>
              <a:t>Description</a:t>
            </a:r>
            <a:r>
              <a:rPr lang="id-ID" dirty="0"/>
              <a:t> (DD)</a:t>
            </a:r>
          </a:p>
          <a:p>
            <a:r>
              <a:rPr lang="id-ID" dirty="0"/>
              <a:t>Link State </a:t>
            </a:r>
            <a:r>
              <a:rPr lang="id-ID" dirty="0" err="1"/>
              <a:t>Request</a:t>
            </a:r>
            <a:r>
              <a:rPr lang="id-ID" dirty="0"/>
              <a:t> (LSR)</a:t>
            </a:r>
          </a:p>
          <a:p>
            <a:r>
              <a:rPr lang="id-ID" dirty="0"/>
              <a:t>Link State </a:t>
            </a:r>
            <a:r>
              <a:rPr lang="id-ID" dirty="0" err="1"/>
              <a:t>Update</a:t>
            </a:r>
            <a:r>
              <a:rPr lang="id-ID" dirty="0"/>
              <a:t> (LSU)</a:t>
            </a:r>
          </a:p>
          <a:p>
            <a:r>
              <a:rPr lang="id-ID" dirty="0"/>
              <a:t>Link State </a:t>
            </a:r>
            <a:r>
              <a:rPr lang="id-ID" dirty="0" err="1"/>
              <a:t>Acknowledgement</a:t>
            </a:r>
            <a:r>
              <a:rPr lang="id-ID" dirty="0"/>
              <a:t> (</a:t>
            </a:r>
            <a:r>
              <a:rPr lang="id-ID" dirty="0" err="1"/>
              <a:t>LSAck</a:t>
            </a:r>
            <a:r>
              <a:rPr lang="id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893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31026</TotalTime>
  <Words>2106</Words>
  <Application>Microsoft Office PowerPoint</Application>
  <PresentationFormat>On-screen Show (4:3)</PresentationFormat>
  <Paragraphs>281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Century Gothic</vt:lpstr>
      <vt:lpstr>Office Theme</vt:lpstr>
      <vt:lpstr>PowerPoint Presentation</vt:lpstr>
      <vt:lpstr>About Presenter :</vt:lpstr>
      <vt:lpstr>About INALAB</vt:lpstr>
      <vt:lpstr>About INALAB</vt:lpstr>
      <vt:lpstr>OSPF Overview</vt:lpstr>
      <vt:lpstr>How OSPF work?</vt:lpstr>
      <vt:lpstr>Area &amp; Area Types</vt:lpstr>
      <vt:lpstr>Router Types</vt:lpstr>
      <vt:lpstr>OSPF Packets</vt:lpstr>
      <vt:lpstr>Neighbor State</vt:lpstr>
      <vt:lpstr>Link State Advertisements (LSA)</vt:lpstr>
      <vt:lpstr>LSA Type 1 (Router)</vt:lpstr>
      <vt:lpstr>LSA Type 1 (Router)</vt:lpstr>
      <vt:lpstr>LSA Type 2 (Network)</vt:lpstr>
      <vt:lpstr>LSA Type 2 (Network)</vt:lpstr>
      <vt:lpstr>LSA Type 3 (Summary Network)</vt:lpstr>
      <vt:lpstr>LSA Type 3 (Summary Network)</vt:lpstr>
      <vt:lpstr>LSA Type 4 (Summary-ASBR)</vt:lpstr>
      <vt:lpstr>LSA Type 4 (Summary-ASBR)</vt:lpstr>
      <vt:lpstr>LSA Type 5 (AS-External)</vt:lpstr>
      <vt:lpstr>LSA Type 5 (AS-External)</vt:lpstr>
      <vt:lpstr>LSA Type-7</vt:lpstr>
      <vt:lpstr>LSA Type-7</vt:lpstr>
      <vt:lpstr>LSAs &amp; Areas Relevances</vt:lpstr>
      <vt:lpstr>LSA &amp; Areas Relevances</vt:lpstr>
      <vt:lpstr>Building Topology using LSDB (1)</vt:lpstr>
      <vt:lpstr>Building Topology using LSDB (1)</vt:lpstr>
      <vt:lpstr>Building Topology using LSDB (2)</vt:lpstr>
      <vt:lpstr>Building Topology using LSDB (2)</vt:lpstr>
      <vt:lpstr>Building Topologi using LSDB (3)</vt:lpstr>
      <vt:lpstr>Building Topology using LSDB (3)</vt:lpstr>
      <vt:lpstr>Building Topology using LSDB (3)</vt:lpstr>
      <vt:lpstr>Building Topology using LSDB (4)</vt:lpstr>
      <vt:lpstr>Building Topology using LSDB (5)</vt:lpstr>
      <vt:lpstr>Building Topology using LSDB (5)</vt:lpstr>
      <vt:lpstr>Final Result in Router’s Routing Table</vt:lpstr>
      <vt:lpstr>Conclusion</vt:lpstr>
      <vt:lpstr>QUESTIONS ??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Tika</dc:creator>
  <cp:lastModifiedBy>Ziad Sobri</cp:lastModifiedBy>
  <cp:revision>297</cp:revision>
  <dcterms:created xsi:type="dcterms:W3CDTF">2015-01-01T16:54:48Z</dcterms:created>
  <dcterms:modified xsi:type="dcterms:W3CDTF">2017-05-08T04:38:32Z</dcterms:modified>
</cp:coreProperties>
</file>